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33" r:id="rId3"/>
    <p:sldId id="320" r:id="rId4"/>
    <p:sldId id="328" r:id="rId5"/>
    <p:sldId id="332" r:id="rId6"/>
    <p:sldId id="325" r:id="rId7"/>
    <p:sldId id="327" r:id="rId8"/>
    <p:sldId id="326" r:id="rId9"/>
    <p:sldId id="323" r:id="rId10"/>
    <p:sldId id="324" r:id="rId11"/>
    <p:sldId id="271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6" y="36"/>
      </p:cViewPr>
      <p:guideLst>
        <p:guide orient="horz" pos="864"/>
        <p:guide pos="3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66240-0D9C-6E4C-A226-C4961229202A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E74AD-1553-B349-A710-49180709D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4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 tIns="45720"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05800" cy="1143000"/>
          </a:xfrm>
        </p:spPr>
        <p:txBody>
          <a:bodyPr vert="horz" tIns="4572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FD4E54-9C74-4DC3-89D1-CC71DD866407}" type="datetimeFigureOut">
              <a:rPr lang="en-US" smtClean="0"/>
              <a:pPr/>
              <a:t>3/30/2016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tx1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Harvest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TRL RAG Meeting</a:t>
            </a:r>
          </a:p>
          <a:p>
            <a:r>
              <a:rPr lang="en-AU" dirty="0" smtClean="0"/>
              <a:t>31 March 2016</a:t>
            </a:r>
          </a:p>
          <a:p>
            <a:endParaRPr lang="en-AU" dirty="0"/>
          </a:p>
        </p:txBody>
      </p:sp>
      <p:pic>
        <p:nvPicPr>
          <p:cNvPr id="9" name="Picture 8" descr="AFMA_inline_blu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24846"/>
            <a:ext cx="3276600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shwe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914" y="6187068"/>
            <a:ext cx="1259086" cy="670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Harvest strategy - components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 + Assessment + Decision rule</a:t>
            </a:r>
          </a:p>
          <a:p>
            <a:r>
              <a:rPr lang="en-US" dirty="0" smtClean="0"/>
              <a:t>Monitoring </a:t>
            </a:r>
            <a:r>
              <a:rPr lang="en-US" dirty="0" smtClean="0">
                <a:solidFill>
                  <a:schemeClr val="accent2"/>
                </a:solidFill>
                <a:sym typeface="Wingdings" pitchFamily="-84" charset="2"/>
              </a:rPr>
              <a:t></a:t>
            </a:r>
          </a:p>
          <a:p>
            <a:r>
              <a:rPr lang="en-US" dirty="0" smtClean="0"/>
              <a:t>Assessment </a:t>
            </a:r>
            <a:r>
              <a:rPr lang="en-US" dirty="0" smtClean="0">
                <a:solidFill>
                  <a:schemeClr val="accent2"/>
                </a:solidFill>
                <a:sym typeface="Wingdings" pitchFamily="-84" charset="2"/>
              </a:rPr>
              <a:t>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Decision Rule </a:t>
            </a:r>
            <a:r>
              <a:rPr lang="en-US" dirty="0" smtClean="0">
                <a:solidFill>
                  <a:srgbClr val="FF0000"/>
                </a:solidFill>
                <a:sym typeface="Wingdings" pitchFamily="-84" charset="2"/>
              </a:rPr>
              <a:t></a:t>
            </a:r>
          </a:p>
          <a:p>
            <a:pPr lvl="1"/>
            <a:r>
              <a:rPr lang="en-US" dirty="0" smtClean="0"/>
              <a:t>Critical from a policy perspective</a:t>
            </a:r>
          </a:p>
          <a:p>
            <a:pPr lvl="1"/>
            <a:r>
              <a:rPr lang="en-US" dirty="0" smtClean="0"/>
              <a:t>Explicit formula for recommending a management response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076825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grpSp>
        <p:nvGrpSpPr>
          <p:cNvPr id="36" name="Group 1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37" name="AutoShape 1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076825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9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5132388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  <p:bldP spid="16" grpId="0" animBg="1"/>
      <p:bldP spid="20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0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6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47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82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84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85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89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468313" y="1412875"/>
            <a:ext cx="417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0" dirty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Tiers 1 and 2</a:t>
            </a:r>
          </a:p>
        </p:txBody>
      </p:sp>
      <p:sp>
        <p:nvSpPr>
          <p:cNvPr id="91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93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5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97" name="Rectangle 26" descr="Large grid"/>
          <p:cNvSpPr>
            <a:spLocks noChangeArrowheads="1"/>
          </p:cNvSpPr>
          <p:nvPr/>
        </p:nvSpPr>
        <p:spPr bwMode="auto">
          <a:xfrm>
            <a:off x="3065463" y="1831975"/>
            <a:ext cx="869950" cy="3097213"/>
          </a:xfrm>
          <a:prstGeom prst="rect">
            <a:avLst/>
          </a:prstGeom>
          <a:pattFill prst="lgGrid">
            <a:fgClr>
              <a:schemeClr val="tx1">
                <a:alpha val="28000"/>
              </a:schemeClr>
            </a:fgClr>
            <a:bgClr>
              <a:schemeClr val="bg1">
                <a:alpha val="28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AutoShape 27" descr="Large grid"/>
          <p:cNvSpPr>
            <a:spLocks noChangeArrowheads="1"/>
          </p:cNvSpPr>
          <p:nvPr/>
        </p:nvSpPr>
        <p:spPr bwMode="auto">
          <a:xfrm flipV="1">
            <a:off x="3927475" y="2205038"/>
            <a:ext cx="1220788" cy="2717800"/>
          </a:xfrm>
          <a:prstGeom prst="rtTriangle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28" descr="Large grid"/>
          <p:cNvSpPr>
            <a:spLocks noChangeArrowheads="1"/>
          </p:cNvSpPr>
          <p:nvPr/>
        </p:nvSpPr>
        <p:spPr bwMode="auto">
          <a:xfrm>
            <a:off x="3924300" y="1844675"/>
            <a:ext cx="3384550" cy="360363"/>
          </a:xfrm>
          <a:prstGeom prst="rect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29" descr="Large grid"/>
          <p:cNvSpPr>
            <a:spLocks noChangeArrowheads="1"/>
          </p:cNvSpPr>
          <p:nvPr/>
        </p:nvSpPr>
        <p:spPr bwMode="auto">
          <a:xfrm>
            <a:off x="176213" y="2133600"/>
            <a:ext cx="504825" cy="35877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Text Box 30"/>
          <p:cNvSpPr txBox="1">
            <a:spLocks noChangeArrowheads="1"/>
          </p:cNvSpPr>
          <p:nvPr/>
        </p:nvSpPr>
        <p:spPr bwMode="auto">
          <a:xfrm>
            <a:off x="668338" y="2133600"/>
            <a:ext cx="10795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Overfishing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1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56" name="Rectangle 26" descr="Large grid"/>
          <p:cNvSpPr>
            <a:spLocks noChangeArrowheads="1"/>
          </p:cNvSpPr>
          <p:nvPr/>
        </p:nvSpPr>
        <p:spPr bwMode="auto">
          <a:xfrm>
            <a:off x="3065463" y="1831975"/>
            <a:ext cx="869950" cy="3097213"/>
          </a:xfrm>
          <a:prstGeom prst="rect">
            <a:avLst/>
          </a:prstGeom>
          <a:pattFill prst="lgGrid">
            <a:fgClr>
              <a:schemeClr val="tx1">
                <a:alpha val="28000"/>
              </a:schemeClr>
            </a:fgClr>
            <a:bgClr>
              <a:schemeClr val="bg1">
                <a:alpha val="28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AutoShape 27" descr="Large grid"/>
          <p:cNvSpPr>
            <a:spLocks noChangeArrowheads="1"/>
          </p:cNvSpPr>
          <p:nvPr/>
        </p:nvSpPr>
        <p:spPr bwMode="auto">
          <a:xfrm flipV="1">
            <a:off x="3927475" y="2205038"/>
            <a:ext cx="1220788" cy="2717800"/>
          </a:xfrm>
          <a:prstGeom prst="rtTriangle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28" descr="Large grid"/>
          <p:cNvSpPr>
            <a:spLocks noChangeArrowheads="1"/>
          </p:cNvSpPr>
          <p:nvPr/>
        </p:nvSpPr>
        <p:spPr bwMode="auto">
          <a:xfrm>
            <a:off x="3924300" y="1844675"/>
            <a:ext cx="3384550" cy="360363"/>
          </a:xfrm>
          <a:prstGeom prst="rect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29" descr="Large grid"/>
          <p:cNvSpPr>
            <a:spLocks noChangeArrowheads="1"/>
          </p:cNvSpPr>
          <p:nvPr/>
        </p:nvSpPr>
        <p:spPr bwMode="auto">
          <a:xfrm>
            <a:off x="176213" y="2133600"/>
            <a:ext cx="504825" cy="35877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4183063" y="2592388"/>
            <a:ext cx="11525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   ? ? 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?</a:t>
            </a:r>
          </a:p>
          <a:p>
            <a:pPr>
              <a:spcBef>
                <a:spcPct val="50000"/>
              </a:spcBef>
            </a:pPr>
            <a:endParaRPr lang="en-AU" sz="10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176213" y="2565400"/>
            <a:ext cx="504825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?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? ? ?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668338" y="2133600"/>
            <a:ext cx="10795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Overfishing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Potential overfishing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Harvest Strategy is required by:</a:t>
            </a:r>
          </a:p>
          <a:p>
            <a:pPr lvl="1"/>
            <a:r>
              <a:rPr lang="en-AU" dirty="0"/>
              <a:t>Strategic Assessments under EPBC Act</a:t>
            </a:r>
          </a:p>
          <a:p>
            <a:pPr lvl="1"/>
            <a:r>
              <a:rPr lang="en-AU" dirty="0"/>
              <a:t>Commonwealth Fisheries Harvest Strategy Policy</a:t>
            </a:r>
          </a:p>
          <a:p>
            <a:r>
              <a:rPr lang="en-US" dirty="0" smtClean="0"/>
              <a:t>A harvest strategy should:</a:t>
            </a:r>
          </a:p>
          <a:p>
            <a:pPr lvl="1"/>
            <a:r>
              <a:rPr lang="en-US" dirty="0" smtClean="0"/>
              <a:t>Be easy to understand</a:t>
            </a:r>
          </a:p>
          <a:p>
            <a:pPr lvl="1"/>
            <a:r>
              <a:rPr lang="en-US" dirty="0" smtClean="0"/>
              <a:t>Be unambiguous</a:t>
            </a:r>
          </a:p>
          <a:p>
            <a:pPr lvl="1"/>
            <a:r>
              <a:rPr lang="en-US" dirty="0" smtClean="0"/>
              <a:t>Make sense</a:t>
            </a:r>
          </a:p>
          <a:p>
            <a:pPr lvl="1"/>
            <a:r>
              <a:rPr lang="en-US" dirty="0" smtClean="0"/>
              <a:t>Be precautionary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AU" dirty="0" smtClean="0"/>
              <a:t>Six Key Elements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AU" dirty="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Objective(s)</a:t>
            </a:r>
            <a:r>
              <a:rPr lang="en-AU" sz="2400" dirty="0" smtClean="0"/>
              <a:t> – what you are trying to achieve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Reference Points</a:t>
            </a:r>
            <a:r>
              <a:rPr lang="en-AU" sz="2400" dirty="0" smtClean="0"/>
              <a:t> – benchmarks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Indicator(s)</a:t>
            </a:r>
            <a:r>
              <a:rPr lang="en-AU" sz="2400" dirty="0" smtClean="0"/>
              <a:t> – what you measure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Performance measure(s)</a:t>
            </a:r>
            <a:r>
              <a:rPr lang="en-AU" sz="2400" dirty="0" smtClean="0"/>
              <a:t> – how you are tracking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Control Rules</a:t>
            </a:r>
            <a:r>
              <a:rPr lang="en-AU" sz="2400" dirty="0" smtClean="0"/>
              <a:t> – how you will react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Meta Rules</a:t>
            </a:r>
            <a:r>
              <a:rPr lang="en-AU" sz="2400" dirty="0" smtClean="0"/>
              <a:t> (Exceptional Circumstances) – for when the unusual happens</a:t>
            </a:r>
            <a:endParaRPr lang="en-US" sz="20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Definitions</a:t>
            </a:r>
            <a:endParaRPr lang="en-AU" dirty="0"/>
          </a:p>
        </p:txBody>
      </p:sp>
      <p:graphicFrame>
        <p:nvGraphicFramePr>
          <p:cNvPr id="737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862471" y="1935163"/>
          <a:ext cx="7419058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7" r:id="rId3" imgW="8549280" imgH="5057280" progId="">
                  <p:embed/>
                </p:oleObj>
              </mc:Choice>
              <mc:Fallback>
                <p:oleObj r:id="rId3" imgW="8549280" imgH="50572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471" y="1935163"/>
                        <a:ext cx="7419058" cy="43894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96969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fishery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Objective</a:t>
            </a:r>
            <a:r>
              <a:rPr lang="en-AU" sz="2400" dirty="0" smtClean="0"/>
              <a:t>: Keep fishery sustainable and profitable 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Reference Point:</a:t>
            </a:r>
            <a:r>
              <a:rPr lang="en-AU" sz="2400" dirty="0" smtClean="0"/>
              <a:t> Fishing mortality &lt;= a target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Indicator:</a:t>
            </a:r>
            <a:r>
              <a:rPr lang="en-AU" sz="2400" dirty="0" smtClean="0"/>
              <a:t> Current level of fishing mortality 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Performance measure: </a:t>
            </a:r>
            <a:r>
              <a:rPr lang="en-AU" sz="2400" dirty="0" smtClean="0"/>
              <a:t> How close to target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Decision Rule:</a:t>
            </a:r>
            <a:r>
              <a:rPr lang="en-AU" sz="2400" dirty="0" smtClean="0"/>
              <a:t> Increase/decrease catch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Meta Rule;</a:t>
            </a:r>
            <a:r>
              <a:rPr lang="en-AU" sz="2400" dirty="0" smtClean="0"/>
              <a:t> e.g. If bad signs in other indicators then further reduce the catch</a:t>
            </a:r>
            <a:endParaRPr lang="en-US" sz="24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Exploitation rate</a:t>
            </a:r>
            <a:r>
              <a:rPr lang="en-US" sz="2400" dirty="0" smtClean="0"/>
              <a:t> is the fraction of the available stock that is caught (=C/B)</a:t>
            </a:r>
          </a:p>
          <a:p>
            <a:r>
              <a:rPr lang="en-US" sz="2400" i="1" dirty="0" smtClean="0"/>
              <a:t>Fishing mortality rate</a:t>
            </a:r>
            <a:r>
              <a:rPr lang="en-US" sz="2400" dirty="0" smtClean="0"/>
              <a:t> (F) is a particular form of an exploitation rate</a:t>
            </a:r>
          </a:p>
          <a:p>
            <a:r>
              <a:rPr lang="en-US" sz="2400" i="1" dirty="0" smtClean="0"/>
              <a:t>Biomass</a:t>
            </a:r>
            <a:r>
              <a:rPr lang="en-US" sz="2400" dirty="0" smtClean="0"/>
              <a:t> (B) is the total weight of fish (usually of </a:t>
            </a:r>
            <a:r>
              <a:rPr lang="en-US" sz="2400" dirty="0" err="1" smtClean="0"/>
              <a:t>spawners</a:t>
            </a:r>
            <a:r>
              <a:rPr lang="en-US" sz="2400" dirty="0" smtClean="0"/>
              <a:t> but has to be defined)</a:t>
            </a:r>
          </a:p>
          <a:p>
            <a:r>
              <a:rPr lang="en-US" sz="2400" i="1" dirty="0" smtClean="0"/>
              <a:t>Limit reference point</a:t>
            </a:r>
            <a:r>
              <a:rPr lang="en-US" sz="2400" dirty="0" smtClean="0"/>
              <a:t> (F</a:t>
            </a:r>
            <a:r>
              <a:rPr lang="en-US" sz="2400" baseline="-25000" dirty="0" smtClean="0"/>
              <a:t>LIM</a:t>
            </a:r>
            <a:r>
              <a:rPr lang="en-US" sz="2400" dirty="0" smtClean="0"/>
              <a:t> or B</a:t>
            </a:r>
            <a:r>
              <a:rPr lang="en-US" sz="2400" baseline="-25000" dirty="0" smtClean="0"/>
              <a:t>LIM</a:t>
            </a:r>
            <a:r>
              <a:rPr lang="en-US" sz="2400" dirty="0" smtClean="0"/>
              <a:t>) is an exploitation rate or biomass to be avoided </a:t>
            </a:r>
          </a:p>
          <a:p>
            <a:r>
              <a:rPr lang="en-US" sz="2400" i="1" dirty="0" smtClean="0"/>
              <a:t>Target reference point</a:t>
            </a:r>
            <a:r>
              <a:rPr lang="en-US" sz="2400" dirty="0" smtClean="0"/>
              <a:t> (F</a:t>
            </a:r>
            <a:r>
              <a:rPr lang="en-US" sz="2400" baseline="-25000" dirty="0" smtClean="0"/>
              <a:t>TARG</a:t>
            </a:r>
            <a:r>
              <a:rPr lang="en-US" sz="2400" dirty="0" smtClean="0"/>
              <a:t> or B</a:t>
            </a:r>
            <a:r>
              <a:rPr lang="en-US" sz="2400" baseline="-25000" dirty="0" smtClean="0"/>
              <a:t>TARG</a:t>
            </a:r>
            <a:r>
              <a:rPr lang="en-US" sz="2400" dirty="0" smtClean="0"/>
              <a:t>) is an exploitation rate or biomass to be aimed for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reference point</a:t>
            </a:r>
          </a:p>
          <a:p>
            <a:pPr lvl="1"/>
            <a:r>
              <a:rPr lang="en-US" dirty="0" smtClean="0"/>
              <a:t>To be avoided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LIM</a:t>
            </a:r>
            <a:r>
              <a:rPr lang="en-US" i="1" dirty="0" smtClean="0"/>
              <a:t> </a:t>
            </a:r>
            <a:r>
              <a:rPr lang="en-US" dirty="0" smtClean="0"/>
              <a:t>= 20% original biomass</a:t>
            </a:r>
          </a:p>
          <a:p>
            <a:pPr lvl="1"/>
            <a:r>
              <a:rPr lang="en-US" dirty="0" smtClean="0"/>
              <a:t>May be higher for important food chain </a:t>
            </a:r>
            <a:r>
              <a:rPr lang="en-US" dirty="0" err="1" smtClean="0"/>
              <a:t>spp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LIM </a:t>
            </a:r>
            <a:r>
              <a:rPr lang="en-US" dirty="0" smtClean="0"/>
              <a:t>= High effort level that will reduce biomass beyond 20% original biomass</a:t>
            </a:r>
          </a:p>
          <a:p>
            <a:r>
              <a:rPr lang="en-US" dirty="0" smtClean="0"/>
              <a:t>Target Reference Point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TARG</a:t>
            </a:r>
            <a:r>
              <a:rPr lang="en-US" dirty="0" smtClean="0"/>
              <a:t> = 48% original biomass is an F</a:t>
            </a:r>
            <a:r>
              <a:rPr lang="en-US" baseline="-25000" dirty="0" smtClean="0"/>
              <a:t>TARG</a:t>
            </a:r>
            <a:r>
              <a:rPr lang="en-US" dirty="0" smtClean="0"/>
              <a:t> exploitation rate or biomass to be aimed for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Reference Point</a:t>
            </a:r>
          </a:p>
          <a:p>
            <a:pPr lvl="1"/>
            <a:r>
              <a:rPr lang="en-US" dirty="0" smtClean="0"/>
              <a:t>Biomass above B</a:t>
            </a:r>
            <a:r>
              <a:rPr lang="en-US" baseline="-25000" dirty="0" smtClean="0"/>
              <a:t>MSY</a:t>
            </a:r>
            <a:r>
              <a:rPr lang="en-US" dirty="0" smtClean="0"/>
              <a:t> (Default B</a:t>
            </a:r>
            <a:r>
              <a:rPr lang="en-US" baseline="-25000" dirty="0" smtClean="0"/>
              <a:t>MSY </a:t>
            </a:r>
            <a:r>
              <a:rPr lang="en-US" dirty="0" smtClean="0"/>
              <a:t>= 40%)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TARG</a:t>
            </a:r>
            <a:r>
              <a:rPr lang="en-US" dirty="0" smtClean="0"/>
              <a:t> = 48% original biomass (1.2 x B</a:t>
            </a:r>
            <a:r>
              <a:rPr lang="en-US" baseline="-25000" dirty="0" smtClean="0"/>
              <a:t>MSY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TARG</a:t>
            </a:r>
            <a:r>
              <a:rPr lang="en-US" dirty="0" smtClean="0"/>
              <a:t> exploitation rate that reduces biomass to 48% original biomass</a:t>
            </a:r>
          </a:p>
          <a:p>
            <a:pPr lvl="1"/>
            <a:r>
              <a:rPr lang="en-US" dirty="0" smtClean="0"/>
              <a:t>Only have biomass estimates from Tier 1 or 2 assessments</a:t>
            </a:r>
          </a:p>
          <a:p>
            <a:pPr lvl="1"/>
            <a:r>
              <a:rPr lang="en-US" dirty="0" smtClean="0"/>
              <a:t> Proxies need to be developed for species without formal assessments.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Harvest strategy - components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052638" y="2709863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Catch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16238" y="3141663"/>
            <a:ext cx="935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Fish Stock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80063" y="3070225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Monitoring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229350" y="4149725"/>
            <a:ext cx="165576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effectLst/>
                <a:latin typeface="Arial" pitchFamily="-84" charset="0"/>
              </a:rPr>
              <a:t>Stock </a:t>
            </a:r>
            <a:r>
              <a:rPr lang="en-US" sz="2000" b="0">
                <a:effectLst/>
                <a:latin typeface="Arial" pitchFamily="-84" charset="0"/>
              </a:rPr>
              <a:t>assessment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21063" y="5878513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Management response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229350" y="5373688"/>
            <a:ext cx="1225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Decision</a:t>
            </a:r>
            <a:r>
              <a:rPr lang="en-US" sz="1800" b="0">
                <a:effectLst/>
                <a:latin typeface="Arial" pitchFamily="-84" charset="0"/>
              </a:rPr>
              <a:t> </a:t>
            </a:r>
            <a:r>
              <a:rPr lang="en-US" sz="2000" b="0">
                <a:effectLst/>
                <a:latin typeface="Arial" pitchFamily="-84" charset="0"/>
              </a:rPr>
              <a:t>rule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52638" y="458152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Fishery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5288" y="1916113"/>
            <a:ext cx="6697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800" b="0" dirty="0">
                <a:latin typeface="Arial" pitchFamily="-84" charset="0"/>
              </a:rPr>
              <a:t>Fisheries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-84" charset="0"/>
              </a:rPr>
              <a:t> </a:t>
            </a:r>
            <a:r>
              <a:rPr lang="en-US" sz="2800" b="0" dirty="0">
                <a:latin typeface="Arial" pitchFamily="-84" charset="0"/>
              </a:rPr>
              <a:t>adaptive management cycle</a:t>
            </a:r>
          </a:p>
        </p:txBody>
      </p:sp>
      <p:cxnSp>
        <p:nvCxnSpPr>
          <p:cNvPr id="12" name="AutoShape 11"/>
          <p:cNvCxnSpPr>
            <a:cxnSpLocks noChangeShapeType="1"/>
            <a:endCxn id="7" idx="0"/>
          </p:cNvCxnSpPr>
          <p:nvPr/>
        </p:nvCxnSpPr>
        <p:spPr bwMode="auto">
          <a:xfrm>
            <a:off x="6337300" y="3646488"/>
            <a:ext cx="72072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12"/>
          <p:cNvCxnSpPr>
            <a:cxnSpLocks noChangeShapeType="1"/>
            <a:stCxn id="10" idx="0"/>
            <a:endCxn id="5" idx="2"/>
          </p:cNvCxnSpPr>
          <p:nvPr/>
        </p:nvCxnSpPr>
        <p:spPr bwMode="auto">
          <a:xfrm flipV="1">
            <a:off x="2628900" y="3843338"/>
            <a:ext cx="755650" cy="738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13"/>
          <p:cNvCxnSpPr>
            <a:cxnSpLocks noChangeShapeType="1"/>
            <a:endCxn id="9" idx="0"/>
          </p:cNvCxnSpPr>
          <p:nvPr/>
        </p:nvCxnSpPr>
        <p:spPr bwMode="auto">
          <a:xfrm flipH="1">
            <a:off x="6842125" y="4870450"/>
            <a:ext cx="250825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9" idx="1"/>
          </p:cNvCxnSpPr>
          <p:nvPr/>
        </p:nvCxnSpPr>
        <p:spPr bwMode="auto">
          <a:xfrm flipH="1">
            <a:off x="5148263" y="5724525"/>
            <a:ext cx="1081087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2484438" y="3070225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" name="AutoShape 19"/>
          <p:cNvCxnSpPr>
            <a:cxnSpLocks noChangeShapeType="1"/>
            <a:stCxn id="5" idx="3"/>
          </p:cNvCxnSpPr>
          <p:nvPr/>
        </p:nvCxnSpPr>
        <p:spPr bwMode="auto">
          <a:xfrm flipV="1">
            <a:off x="3851275" y="3357563"/>
            <a:ext cx="1585913" cy="134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20"/>
          <p:cNvCxnSpPr>
            <a:cxnSpLocks noChangeShapeType="1"/>
            <a:endCxn id="10" idx="2"/>
          </p:cNvCxnSpPr>
          <p:nvPr/>
        </p:nvCxnSpPr>
        <p:spPr bwMode="auto">
          <a:xfrm flipH="1" flipV="1">
            <a:off x="2628900" y="4978400"/>
            <a:ext cx="719138" cy="1260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5076825" y="2636838"/>
            <a:ext cx="3024188" cy="3816350"/>
          </a:xfrm>
          <a:prstGeom prst="ellipse">
            <a:avLst/>
          </a:prstGeom>
          <a:solidFill>
            <a:schemeClr val="accent1">
              <a:alpha val="600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2096</TotalTime>
  <Words>485</Words>
  <Application>Microsoft Office PowerPoint</Application>
  <PresentationFormat>On-screen Show (4:3)</PresentationFormat>
  <Paragraphs>125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Constantia</vt:lpstr>
      <vt:lpstr>Geneva</vt:lpstr>
      <vt:lpstr>Wingdings</vt:lpstr>
      <vt:lpstr>Wingdings 2</vt:lpstr>
      <vt:lpstr>Flow</vt:lpstr>
      <vt:lpstr>Harvest Strategies</vt:lpstr>
      <vt:lpstr>Harvest Strategy - Background</vt:lpstr>
      <vt:lpstr>Harvest Strategy - Background</vt:lpstr>
      <vt:lpstr>Harvest Strategy - Definitions</vt:lpstr>
      <vt:lpstr>Example - fishery</vt:lpstr>
      <vt:lpstr>Defining some terms - defaults</vt:lpstr>
      <vt:lpstr>Defining some terms - defaults</vt:lpstr>
      <vt:lpstr>Defining some terms - defaults</vt:lpstr>
      <vt:lpstr>Harvest strategy - components</vt:lpstr>
      <vt:lpstr>Harvest strategy - components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EG TAFE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egtafe</dc:creator>
  <cp:lastModifiedBy>Ian Knuckey</cp:lastModifiedBy>
  <cp:revision>104</cp:revision>
  <dcterms:created xsi:type="dcterms:W3CDTF">2013-01-30T23:05:05Z</dcterms:created>
  <dcterms:modified xsi:type="dcterms:W3CDTF">2016-03-30T12:41:59Z</dcterms:modified>
</cp:coreProperties>
</file>