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980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88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711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969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142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997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818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86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316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266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627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B36EF-EF7D-4994-AA1D-8B8D985F538F}" type="datetimeFigureOut">
              <a:rPr lang="en-AU" smtClean="0"/>
              <a:t>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3FB56-077D-44D4-8188-6F69AACA3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95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AU" sz="3200" dirty="0"/>
              <a:t>(3) </a:t>
            </a:r>
            <a:r>
              <a:rPr lang="en-AU" sz="3200" dirty="0"/>
              <a:t>Final Agreed (by TRLRAG) Harvest Strategy Reference </a:t>
            </a:r>
            <a:r>
              <a:rPr lang="en-AU" sz="3200" dirty="0"/>
              <a:t>points (targets and </a:t>
            </a:r>
            <a:r>
              <a:rPr lang="en-AU" sz="3200" dirty="0"/>
              <a:t>limits) </a:t>
            </a:r>
            <a:r>
              <a:rPr lang="en-AU" sz="3200" dirty="0"/>
              <a:t/>
            </a:r>
            <a:br>
              <a:rPr lang="en-AU" sz="3200" dirty="0"/>
            </a:br>
            <a:endParaRPr lang="en-AU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Torres Strait TRL Harvest Straegy  |  Eva Plaganyi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B4087E-D94D-4B5C-8D6F-E0A9C6897C42}" type="slidenum">
              <a:rPr lang="en-AU" smtClean="0"/>
              <a:pPr>
                <a:defRPr/>
              </a:pPr>
              <a:t>1</a:t>
            </a:fld>
            <a:r>
              <a:rPr lang="en-AU" smtClean="0"/>
              <a:t>  |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854201" y="1484784"/>
            <a:ext cx="84613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 err="1"/>
              <a:t>B</a:t>
            </a:r>
            <a:r>
              <a:rPr lang="en-AU" sz="2400" baseline="-25000" dirty="0" err="1"/>
              <a:t>targ</a:t>
            </a:r>
            <a:r>
              <a:rPr lang="en-AU" sz="2400" baseline="-25000" dirty="0"/>
              <a:t> </a:t>
            </a:r>
            <a:r>
              <a:rPr lang="en-AU" sz="2400" dirty="0"/>
              <a:t>							=</a:t>
            </a:r>
            <a:r>
              <a:rPr lang="en-AU" sz="2400" dirty="0"/>
              <a:t>0.65Bsp(0</a:t>
            </a:r>
            <a:r>
              <a:rPr lang="en-AU" sz="2400" dirty="0"/>
              <a:t>)</a:t>
            </a:r>
          </a:p>
          <a:p>
            <a:r>
              <a:rPr lang="en-AU" sz="2400" dirty="0" err="1"/>
              <a:t>Bsp</a:t>
            </a:r>
            <a:r>
              <a:rPr lang="en-AU" sz="2400" dirty="0"/>
              <a:t>(0) is assumed to be the model-estimate of spawning biomass in 1973 (start of the fishery) </a:t>
            </a:r>
          </a:p>
          <a:p>
            <a:r>
              <a:rPr lang="en-AU" sz="2400" dirty="0" err="1"/>
              <a:t>Btarg</a:t>
            </a:r>
            <a:r>
              <a:rPr lang="en-AU" sz="2400" dirty="0"/>
              <a:t> has been chosen by TRLRAG as a proxy for BMEY</a:t>
            </a:r>
            <a:endParaRPr lang="en-AU" sz="2400" dirty="0"/>
          </a:p>
          <a:p>
            <a:pPr eaLnBrk="1" hangingPunct="1"/>
            <a:r>
              <a:rPr lang="en-AU" sz="2400" dirty="0" err="1"/>
              <a:t>B</a:t>
            </a:r>
            <a:r>
              <a:rPr lang="en-AU" sz="2400" baseline="-25000" dirty="0" err="1"/>
              <a:t>lim</a:t>
            </a:r>
            <a:r>
              <a:rPr lang="en-AU" sz="2400" dirty="0"/>
              <a:t> (0.5Btarg)                                                              	=0.32Bsp(0)</a:t>
            </a:r>
          </a:p>
          <a:p>
            <a:pPr eaLnBrk="1" hangingPunct="1"/>
            <a:r>
              <a:rPr lang="en-AU" sz="2400" dirty="0"/>
              <a:t> If LRP is triggered 2 years out of the most recent 3 year period, then the fishery is closed</a:t>
            </a:r>
            <a:endParaRPr lang="en-AU" sz="2400" dirty="0"/>
          </a:p>
          <a:p>
            <a:pPr eaLnBrk="1" hangingPunct="1"/>
            <a:r>
              <a:rPr lang="en-AU" sz="2400" dirty="0" err="1"/>
              <a:t>F</a:t>
            </a:r>
            <a:r>
              <a:rPr lang="en-AU" sz="2400" baseline="-25000" dirty="0" err="1"/>
              <a:t>targ</a:t>
            </a:r>
            <a:r>
              <a:rPr lang="en-AU" sz="2400" dirty="0"/>
              <a:t> </a:t>
            </a:r>
            <a:r>
              <a:rPr lang="en-AU" sz="2400" dirty="0"/>
              <a:t>– estimated by model to keep stock around </a:t>
            </a:r>
            <a:r>
              <a:rPr lang="en-AU" sz="2400" dirty="0" err="1"/>
              <a:t>B</a:t>
            </a:r>
            <a:r>
              <a:rPr lang="en-AU" sz="2400" baseline="-25000" dirty="0" err="1"/>
              <a:t>targ</a:t>
            </a:r>
            <a:r>
              <a:rPr lang="en-AU" sz="2400" dirty="0"/>
              <a:t>          =0.15</a:t>
            </a:r>
            <a:endParaRPr lang="en-AU" sz="2400" dirty="0"/>
          </a:p>
          <a:p>
            <a:pPr eaLnBrk="1" hangingPunct="1"/>
            <a:r>
              <a:rPr lang="en-AU" sz="2400" dirty="0" err="1"/>
              <a:t>B</a:t>
            </a:r>
            <a:r>
              <a:rPr lang="en-AU" sz="2400" baseline="-25000" dirty="0" err="1"/>
              <a:t>threshold</a:t>
            </a:r>
            <a:r>
              <a:rPr lang="en-AU" sz="2400" baseline="-25000" dirty="0"/>
              <a:t> </a:t>
            </a:r>
            <a:r>
              <a:rPr lang="en-AU" sz="2400" dirty="0"/>
              <a:t>/</a:t>
            </a:r>
            <a:r>
              <a:rPr lang="en-AU" sz="2400" dirty="0" err="1"/>
              <a:t>B</a:t>
            </a:r>
            <a:r>
              <a:rPr lang="en-AU" sz="2400" baseline="-25000" dirty="0" err="1"/>
              <a:t>trigger</a:t>
            </a:r>
            <a:r>
              <a:rPr lang="en-AU" sz="2400" dirty="0"/>
              <a:t> </a:t>
            </a:r>
            <a:r>
              <a:rPr lang="en-AU" sz="2400" dirty="0"/>
              <a:t>- Biomass level below which more stringent rules for calculating TAC are </a:t>
            </a:r>
            <a:r>
              <a:rPr lang="en-AU" sz="2400" dirty="0"/>
              <a:t>applied</a:t>
            </a:r>
            <a:r>
              <a:rPr lang="en-AU" sz="2400" dirty="0"/>
              <a:t> </a:t>
            </a:r>
            <a:r>
              <a:rPr lang="en-AU" sz="2400" dirty="0"/>
              <a:t>                                            =0.48Bsp(0)</a:t>
            </a:r>
          </a:p>
        </p:txBody>
      </p:sp>
    </p:spTree>
    <p:extLst>
      <p:ext uri="{BB962C8B-B14F-4D97-AF65-F5344CB8AC3E}">
        <p14:creationId xmlns:p14="http://schemas.microsoft.com/office/powerpoint/2010/main" val="40179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(3) Final Agreed (by TRLRAG) Harvest Strategy Reference points (targets and limits)  </vt:lpstr>
    </vt:vector>
  </TitlesOfParts>
  <Company>CSIRO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(3) Final Agreed (by TRLRAG) Harvest Strategy Reference points (targets and limits)  </dc:title>
  <dc:creator>Plaganyi-Lloyd, Eva (O&amp;A, St. Lucia)</dc:creator>
  <cp:lastModifiedBy>Plaganyi-Lloyd, Eva (O&amp;A, St. Lucia)</cp:lastModifiedBy>
  <cp:revision>1</cp:revision>
  <dcterms:created xsi:type="dcterms:W3CDTF">2016-04-04T00:35:13Z</dcterms:created>
  <dcterms:modified xsi:type="dcterms:W3CDTF">2016-04-04T00:35:37Z</dcterms:modified>
</cp:coreProperties>
</file>