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2" autoAdjust="0"/>
    <p:restoredTop sz="94660"/>
  </p:normalViewPr>
  <p:slideViewPr>
    <p:cSldViewPr snapToGrid="0">
      <p:cViewPr>
        <p:scale>
          <a:sx n="96" d="100"/>
          <a:sy n="96"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4583960-31EB-429C-87AB-E5AE0741BAEF}" type="datetimeFigureOut">
              <a:rPr lang="en-AU" smtClean="0"/>
              <a:t>4/04/2017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2355324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583960-31EB-429C-87AB-E5AE0741BAEF}" type="datetimeFigureOut">
              <a:rPr lang="en-AU" smtClean="0"/>
              <a:t>4/04/2017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424332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583960-31EB-429C-87AB-E5AE0741BAEF}" type="datetimeFigureOut">
              <a:rPr lang="en-AU" smtClean="0"/>
              <a:t>4/04/2017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314386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583960-31EB-429C-87AB-E5AE0741BAEF}" type="datetimeFigureOut">
              <a:rPr lang="en-AU" smtClean="0"/>
              <a:t>4/04/2017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296715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83960-31EB-429C-87AB-E5AE0741BAEF}" type="datetimeFigureOut">
              <a:rPr lang="en-AU" smtClean="0"/>
              <a:t>4/04/2017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3768596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4583960-31EB-429C-87AB-E5AE0741BAEF}" type="datetimeFigureOut">
              <a:rPr lang="en-AU" smtClean="0"/>
              <a:t>4/04/2017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376209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4583960-31EB-429C-87AB-E5AE0741BAEF}" type="datetimeFigureOut">
              <a:rPr lang="en-AU" smtClean="0"/>
              <a:t>4/04/2017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4290805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4583960-31EB-429C-87AB-E5AE0741BAEF}" type="datetimeFigureOut">
              <a:rPr lang="en-AU" smtClean="0"/>
              <a:t>4/04/2017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311014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83960-31EB-429C-87AB-E5AE0741BAEF}" type="datetimeFigureOut">
              <a:rPr lang="en-AU" smtClean="0"/>
              <a:t>4/04/2017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2204497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83960-31EB-429C-87AB-E5AE0741BAEF}" type="datetimeFigureOut">
              <a:rPr lang="en-AU" smtClean="0"/>
              <a:t>4/04/2017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3485574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83960-31EB-429C-87AB-E5AE0741BAEF}" type="datetimeFigureOut">
              <a:rPr lang="en-AU" smtClean="0"/>
              <a:t>4/04/2017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0A027F1-42D9-4258-9616-C82C510813D8}" type="slidenum">
              <a:rPr lang="en-AU" smtClean="0"/>
              <a:t>‹#›</a:t>
            </a:fld>
            <a:endParaRPr lang="en-AU"/>
          </a:p>
        </p:txBody>
      </p:sp>
    </p:spTree>
    <p:extLst>
      <p:ext uri="{BB962C8B-B14F-4D97-AF65-F5344CB8AC3E}">
        <p14:creationId xmlns:p14="http://schemas.microsoft.com/office/powerpoint/2010/main" val="956156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83960-31EB-429C-87AB-E5AE0741BAEF}" type="datetimeFigureOut">
              <a:rPr lang="en-AU" smtClean="0"/>
              <a:t>4/04/2017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027F1-42D9-4258-9616-C82C510813D8}" type="slidenum">
              <a:rPr lang="en-AU" smtClean="0"/>
              <a:t>‹#›</a:t>
            </a:fld>
            <a:endParaRPr lang="en-AU"/>
          </a:p>
        </p:txBody>
      </p:sp>
    </p:spTree>
    <p:extLst>
      <p:ext uri="{BB962C8B-B14F-4D97-AF65-F5344CB8AC3E}">
        <p14:creationId xmlns:p14="http://schemas.microsoft.com/office/powerpoint/2010/main" val="2624922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TRL Harvest Strategy notes</a:t>
            </a:r>
            <a:endParaRPr lang="en-AU" dirty="0"/>
          </a:p>
        </p:txBody>
      </p:sp>
      <p:sp>
        <p:nvSpPr>
          <p:cNvPr id="3" name="Subtitle 2"/>
          <p:cNvSpPr>
            <a:spLocks noGrp="1"/>
          </p:cNvSpPr>
          <p:nvPr>
            <p:ph type="subTitle" idx="1"/>
          </p:nvPr>
        </p:nvSpPr>
        <p:spPr/>
        <p:txBody>
          <a:bodyPr/>
          <a:lstStyle/>
          <a:p>
            <a:r>
              <a:rPr lang="en-AU" dirty="0" smtClean="0"/>
              <a:t>TRLRAG April 2017</a:t>
            </a:r>
            <a:endParaRPr lang="en-AU" dirty="0"/>
          </a:p>
        </p:txBody>
      </p:sp>
    </p:spTree>
    <p:extLst>
      <p:ext uri="{BB962C8B-B14F-4D97-AF65-F5344CB8AC3E}">
        <p14:creationId xmlns:p14="http://schemas.microsoft.com/office/powerpoint/2010/main" val="69079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 Point justification</a:t>
            </a:r>
            <a:endParaRPr lang="en-AU" dirty="0"/>
          </a:p>
        </p:txBody>
      </p:sp>
      <p:sp>
        <p:nvSpPr>
          <p:cNvPr id="3" name="Content Placeholder 2"/>
          <p:cNvSpPr>
            <a:spLocks noGrp="1"/>
          </p:cNvSpPr>
          <p:nvPr>
            <p:ph idx="1"/>
          </p:nvPr>
        </p:nvSpPr>
        <p:spPr/>
        <p:txBody>
          <a:bodyPr>
            <a:normAutofit fontScale="92500" lnSpcReduction="10000"/>
          </a:bodyPr>
          <a:lstStyle/>
          <a:p>
            <a:pPr marL="0" indent="0">
              <a:buNone/>
            </a:pPr>
            <a:r>
              <a:rPr lang="en-AU" dirty="0" smtClean="0"/>
              <a:t>OVERVIEW</a:t>
            </a:r>
          </a:p>
          <a:p>
            <a:r>
              <a:rPr lang="en-AU" dirty="0" smtClean="0"/>
              <a:t>The </a:t>
            </a:r>
            <a:r>
              <a:rPr lang="en-AU" dirty="0"/>
              <a:t>HSF uses </a:t>
            </a:r>
            <a:r>
              <a:rPr lang="en-AU" b="1" dirty="0">
                <a:solidFill>
                  <a:srgbClr val="FF0000"/>
                </a:solidFill>
              </a:rPr>
              <a:t>maximum economic yield </a:t>
            </a:r>
            <a:r>
              <a:rPr lang="en-AU" dirty="0"/>
              <a:t> as a target and a biomass limit reference point to trigger no further targeted fishing</a:t>
            </a:r>
            <a:r>
              <a:rPr lang="en-AU" dirty="0" smtClean="0">
                <a:effectLst/>
              </a:rPr>
              <a:t> </a:t>
            </a:r>
            <a:r>
              <a:rPr lang="en-AU" dirty="0"/>
              <a:t> </a:t>
            </a:r>
            <a:endParaRPr lang="en-AU" dirty="0" smtClean="0"/>
          </a:p>
          <a:p>
            <a:r>
              <a:rPr lang="en-AU" dirty="0" smtClean="0"/>
              <a:t>Suggest </a:t>
            </a:r>
            <a:r>
              <a:rPr lang="en-AU" dirty="0"/>
              <a:t>replacing wording with “uses a </a:t>
            </a:r>
            <a:r>
              <a:rPr lang="en-AU" dirty="0">
                <a:solidFill>
                  <a:srgbClr val="FF0000"/>
                </a:solidFill>
              </a:rPr>
              <a:t>stakeholder-agreed economically </a:t>
            </a:r>
            <a:r>
              <a:rPr lang="en-AU" i="1" dirty="0" smtClean="0">
                <a:solidFill>
                  <a:srgbClr val="FF0000"/>
                </a:solidFill>
              </a:rPr>
              <a:t>and socially </a:t>
            </a:r>
            <a:r>
              <a:rPr lang="en-AU" dirty="0" smtClean="0">
                <a:solidFill>
                  <a:srgbClr val="FF0000"/>
                </a:solidFill>
              </a:rPr>
              <a:t>preferable </a:t>
            </a:r>
            <a:r>
              <a:rPr lang="en-AU" dirty="0">
                <a:solidFill>
                  <a:srgbClr val="FF0000"/>
                </a:solidFill>
              </a:rPr>
              <a:t>level </a:t>
            </a:r>
            <a:r>
              <a:rPr lang="en-AU" dirty="0"/>
              <a:t>as a target” or similar</a:t>
            </a:r>
            <a:r>
              <a:rPr lang="en-AU" dirty="0" smtClean="0"/>
              <a:t>..</a:t>
            </a:r>
          </a:p>
          <a:p>
            <a:pPr marL="0" indent="0">
              <a:buNone/>
            </a:pPr>
            <a:endParaRPr lang="en-AU" dirty="0" smtClean="0"/>
          </a:p>
          <a:p>
            <a:pPr marL="0" indent="0">
              <a:buNone/>
            </a:pPr>
            <a:r>
              <a:rPr lang="en-AU" dirty="0" smtClean="0"/>
              <a:t>2.7 Ref Points</a:t>
            </a:r>
          </a:p>
          <a:p>
            <a:pPr lvl="0"/>
            <a:r>
              <a:rPr lang="en-AU" dirty="0"/>
              <a:t>The target biomass B</a:t>
            </a:r>
            <a:r>
              <a:rPr lang="en-AU" baseline="-25000" dirty="0"/>
              <a:t>TARG</a:t>
            </a:r>
            <a:r>
              <a:rPr lang="en-AU" dirty="0"/>
              <a:t> is the spawning biomass level which would  </a:t>
            </a:r>
            <a:r>
              <a:rPr lang="en-AU" b="1" dirty="0">
                <a:solidFill>
                  <a:srgbClr val="FF0000"/>
                </a:solidFill>
              </a:rPr>
              <a:t>maintain the stock at a recent average level favoured by stakeholders as satisfying biological, economic and social objectives</a:t>
            </a:r>
            <a:r>
              <a:rPr lang="en-AU" dirty="0"/>
              <a:t>, and is the proxy for B</a:t>
            </a:r>
            <a:r>
              <a:rPr lang="en-AU" baseline="-25000" dirty="0"/>
              <a:t>MEY</a:t>
            </a:r>
            <a:r>
              <a:rPr lang="en-AU" dirty="0"/>
              <a:t>, B</a:t>
            </a:r>
            <a:r>
              <a:rPr lang="en-AU" baseline="-25000" dirty="0"/>
              <a:t>TARG</a:t>
            </a:r>
            <a:r>
              <a:rPr lang="en-AU" dirty="0"/>
              <a:t> = 0.65 B</a:t>
            </a:r>
            <a:r>
              <a:rPr lang="en-AU" baseline="-25000" dirty="0"/>
              <a:t>0</a:t>
            </a:r>
            <a:r>
              <a:rPr lang="en-AU" dirty="0"/>
              <a:t>.</a:t>
            </a:r>
          </a:p>
          <a:p>
            <a:endParaRPr lang="en-AU" dirty="0"/>
          </a:p>
          <a:p>
            <a:endParaRPr lang="en-AU" dirty="0"/>
          </a:p>
          <a:p>
            <a:endParaRPr lang="en-AU" dirty="0"/>
          </a:p>
        </p:txBody>
      </p:sp>
    </p:spTree>
    <p:extLst>
      <p:ext uri="{BB962C8B-B14F-4D97-AF65-F5344CB8AC3E}">
        <p14:creationId xmlns:p14="http://schemas.microsoft.com/office/powerpoint/2010/main" val="167541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HS reference points</a:t>
            </a:r>
            <a:endParaRPr lang="en-AU" dirty="0"/>
          </a:p>
        </p:txBody>
      </p:sp>
      <p:sp>
        <p:nvSpPr>
          <p:cNvPr id="3" name="Content Placeholder 2"/>
          <p:cNvSpPr>
            <a:spLocks noGrp="1"/>
          </p:cNvSpPr>
          <p:nvPr>
            <p:ph idx="1"/>
          </p:nvPr>
        </p:nvSpPr>
        <p:spPr>
          <a:xfrm>
            <a:off x="838200" y="1307432"/>
            <a:ext cx="10515600" cy="5101389"/>
          </a:xfrm>
        </p:spPr>
        <p:txBody>
          <a:bodyPr>
            <a:normAutofit fontScale="70000" lnSpcReduction="20000"/>
          </a:bodyPr>
          <a:lstStyle/>
          <a:p>
            <a:pPr lvl="0"/>
            <a:r>
              <a:rPr lang="en-AU" dirty="0" smtClean="0"/>
              <a:t>The </a:t>
            </a:r>
            <a:r>
              <a:rPr lang="en-AU" dirty="0"/>
              <a:t>unfished biomass B</a:t>
            </a:r>
            <a:r>
              <a:rPr lang="en-AU" baseline="-25000" dirty="0"/>
              <a:t>0</a:t>
            </a:r>
            <a:r>
              <a:rPr lang="en-AU" dirty="0"/>
              <a:t> is the model-estimate of spawning stock biomass in 1973 (start of the Fishery). B</a:t>
            </a:r>
            <a:r>
              <a:rPr lang="en-AU" baseline="-25000" dirty="0"/>
              <a:t>0</a:t>
            </a:r>
            <a:r>
              <a:rPr lang="en-AU" dirty="0"/>
              <a:t> = B</a:t>
            </a:r>
            <a:r>
              <a:rPr lang="en-AU" baseline="-25000" dirty="0"/>
              <a:t>1973</a:t>
            </a:r>
            <a:r>
              <a:rPr lang="en-AU" dirty="0"/>
              <a:t>.</a:t>
            </a:r>
          </a:p>
          <a:p>
            <a:pPr lvl="0"/>
            <a:r>
              <a:rPr lang="en-AU" dirty="0"/>
              <a:t>The target biomass B</a:t>
            </a:r>
            <a:r>
              <a:rPr lang="en-AU" baseline="-25000" dirty="0"/>
              <a:t>TARG</a:t>
            </a:r>
            <a:r>
              <a:rPr lang="en-AU" dirty="0"/>
              <a:t> is the spawning biomass level which would </a:t>
            </a:r>
            <a:r>
              <a:rPr lang="en-AU" sz="1400" dirty="0"/>
              <a:t> </a:t>
            </a:r>
            <a:r>
              <a:rPr lang="en-AU" dirty="0"/>
              <a:t>maintain the stock at a recent average level favoured by stakeholders as satisfying biological, economic and social objectives, and is the proxy for B</a:t>
            </a:r>
            <a:r>
              <a:rPr lang="en-AU" baseline="-25000" dirty="0"/>
              <a:t>MEY</a:t>
            </a:r>
            <a:r>
              <a:rPr lang="en-AU" dirty="0"/>
              <a:t>, B</a:t>
            </a:r>
            <a:r>
              <a:rPr lang="en-AU" baseline="-25000" dirty="0"/>
              <a:t>TARG</a:t>
            </a:r>
            <a:r>
              <a:rPr lang="en-AU" dirty="0"/>
              <a:t> = 0.65 B</a:t>
            </a:r>
            <a:r>
              <a:rPr lang="en-AU" baseline="-25000" dirty="0"/>
              <a:t>0</a:t>
            </a:r>
            <a:r>
              <a:rPr lang="en-AU" dirty="0"/>
              <a:t>.</a:t>
            </a:r>
          </a:p>
          <a:p>
            <a:pPr lvl="1"/>
            <a:r>
              <a:rPr lang="en-AU" dirty="0"/>
              <a:t>The RAG noted a higher target biomass than the HSP policy default was considered important for the Fishery because: 1) the stock: is a shared resource that is particularly important for traditional fishing; 2) the stock has high variability; and, 3) all industry members recommended the HS maintain the stock around the relatively high current levels (RAG meeting no. 17, 31 March 2016 and meeting no. 18, 2‑3 August 2016).</a:t>
            </a:r>
          </a:p>
          <a:p>
            <a:pPr lvl="0"/>
            <a:r>
              <a:rPr lang="en-AU" dirty="0"/>
              <a:t>The limit biomass B</a:t>
            </a:r>
            <a:r>
              <a:rPr lang="en-AU" baseline="-25000" dirty="0"/>
              <a:t>LIM</a:t>
            </a:r>
            <a:r>
              <a:rPr lang="en-AU" dirty="0"/>
              <a:t> is the spawning biomass level below which the risk to the stock is unacceptably high and the stock is defined as ‘overfished’. B</a:t>
            </a:r>
            <a:r>
              <a:rPr lang="en-AU" baseline="-25000" dirty="0"/>
              <a:t>LIM</a:t>
            </a:r>
            <a:r>
              <a:rPr lang="en-AU" dirty="0"/>
              <a:t> is agreed to be half of B</a:t>
            </a:r>
            <a:r>
              <a:rPr lang="en-AU" baseline="-25000" dirty="0"/>
              <a:t>TARG</a:t>
            </a:r>
            <a:r>
              <a:rPr lang="en-AU" dirty="0"/>
              <a:t>, B</a:t>
            </a:r>
            <a:r>
              <a:rPr lang="en-AU" baseline="-25000" dirty="0"/>
              <a:t>LIM</a:t>
            </a:r>
            <a:r>
              <a:rPr lang="en-AU" dirty="0"/>
              <a:t> = 0.32 B</a:t>
            </a:r>
            <a:r>
              <a:rPr lang="en-AU" baseline="-25000" dirty="0"/>
              <a:t>0</a:t>
            </a:r>
            <a:r>
              <a:rPr lang="en-AU" dirty="0"/>
              <a:t>.</a:t>
            </a:r>
          </a:p>
          <a:p>
            <a:pPr lvl="0"/>
            <a:r>
              <a:rPr lang="en-AU" dirty="0"/>
              <a:t>If the limit reference point (B</a:t>
            </a:r>
            <a:r>
              <a:rPr lang="en-AU" baseline="-25000" dirty="0"/>
              <a:t>LIM</a:t>
            </a:r>
            <a:r>
              <a:rPr lang="en-AU" dirty="0"/>
              <a:t>) is triggered </a:t>
            </a:r>
            <a:r>
              <a:rPr lang="en-AU" b="1" dirty="0">
                <a:solidFill>
                  <a:srgbClr val="FF0000"/>
                </a:solidFill>
              </a:rPr>
              <a:t>two years</a:t>
            </a:r>
            <a:r>
              <a:rPr lang="en-AU" sz="1400" b="1" dirty="0">
                <a:solidFill>
                  <a:srgbClr val="FF0000"/>
                </a:solidFill>
              </a:rPr>
              <a:t> </a:t>
            </a:r>
            <a:r>
              <a:rPr lang="en-AU" b="1" dirty="0">
                <a:solidFill>
                  <a:srgbClr val="FF0000"/>
                </a:solidFill>
              </a:rPr>
              <a:t> out of the most recent three year period</a:t>
            </a:r>
            <a:r>
              <a:rPr lang="en-AU" dirty="0"/>
              <a:t>, then the Fishery is closed.</a:t>
            </a:r>
          </a:p>
          <a:p>
            <a:pPr lvl="0"/>
            <a:r>
              <a:rPr lang="en-AU" dirty="0"/>
              <a:t>The target fishing mortality rate F</a:t>
            </a:r>
            <a:r>
              <a:rPr lang="en-AU" baseline="-25000" dirty="0"/>
              <a:t>TARG</a:t>
            </a:r>
            <a:r>
              <a:rPr lang="en-AU" dirty="0"/>
              <a:t> is the estimated level of fishing mortality rate that maintains the spawning biomass around B</a:t>
            </a:r>
            <a:r>
              <a:rPr lang="en-AU" baseline="-25000" dirty="0"/>
              <a:t>TARG</a:t>
            </a:r>
            <a:r>
              <a:rPr lang="en-AU" dirty="0"/>
              <a:t>. F</a:t>
            </a:r>
            <a:r>
              <a:rPr lang="en-AU" baseline="-25000" dirty="0"/>
              <a:t>TARG</a:t>
            </a:r>
            <a:r>
              <a:rPr lang="en-AU" dirty="0"/>
              <a:t> = 0.15.</a:t>
            </a:r>
          </a:p>
          <a:p>
            <a:pPr lvl="1"/>
            <a:r>
              <a:rPr lang="en-AU" dirty="0"/>
              <a:t>F</a:t>
            </a:r>
            <a:r>
              <a:rPr lang="en-AU" baseline="-25000" dirty="0"/>
              <a:t>TARG</a:t>
            </a:r>
            <a:r>
              <a:rPr lang="en-AU" dirty="0"/>
              <a:t> = 0.15 is assumed to be a proxy for F</a:t>
            </a:r>
            <a:r>
              <a:rPr lang="en-AU" baseline="-25000" dirty="0"/>
              <a:t>MEY</a:t>
            </a:r>
            <a:r>
              <a:rPr lang="en-AU" dirty="0"/>
              <a:t> because stakeholders agreed that this target level corresponded to an optimal level in terms of economic, biological and social considerations (RAG meeting no. 18, 2‑3 August 2016)</a:t>
            </a:r>
          </a:p>
          <a:p>
            <a:pPr marL="0" indent="0">
              <a:buNone/>
            </a:pPr>
            <a:endParaRPr lang="en-AU" dirty="0"/>
          </a:p>
        </p:txBody>
      </p:sp>
    </p:spTree>
    <p:extLst>
      <p:ext uri="{BB962C8B-B14F-4D97-AF65-F5344CB8AC3E}">
        <p14:creationId xmlns:p14="http://schemas.microsoft.com/office/powerpoint/2010/main" val="957358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Closure rule &amp; subsequent action</a:t>
            </a:r>
            <a:endParaRPr lang="en-AU" dirty="0"/>
          </a:p>
        </p:txBody>
      </p:sp>
      <p:sp>
        <p:nvSpPr>
          <p:cNvPr id="3" name="Content Placeholder 2"/>
          <p:cNvSpPr>
            <a:spLocks noGrp="1"/>
          </p:cNvSpPr>
          <p:nvPr>
            <p:ph idx="1"/>
          </p:nvPr>
        </p:nvSpPr>
        <p:spPr/>
        <p:txBody>
          <a:bodyPr/>
          <a:lstStyle/>
          <a:p>
            <a:r>
              <a:rPr lang="en-AU" dirty="0"/>
              <a:t>If the integrated stock assessment determines the stock to be below the biomass limit reference point in </a:t>
            </a:r>
            <a:r>
              <a:rPr lang="en-AU" dirty="0" smtClean="0"/>
              <a:t>two </a:t>
            </a:r>
            <a:r>
              <a:rPr lang="en-AU" b="1" dirty="0" smtClean="0">
                <a:solidFill>
                  <a:srgbClr val="FF0000"/>
                </a:solidFill>
              </a:rPr>
              <a:t>successive </a:t>
            </a:r>
            <a:r>
              <a:rPr lang="en-AU" b="1" dirty="0">
                <a:solidFill>
                  <a:srgbClr val="FF0000"/>
                </a:solidFill>
              </a:rPr>
              <a:t>years </a:t>
            </a:r>
            <a:r>
              <a:rPr lang="en-AU" dirty="0"/>
              <a:t>the Fishery is closed to commercial fishing. The Fishery can only open when </a:t>
            </a:r>
            <a:r>
              <a:rPr lang="en-AU" dirty="0" smtClean="0"/>
              <a:t>a survey has been conducted and the</a:t>
            </a:r>
            <a:r>
              <a:rPr lang="en-AU" dirty="0"/>
              <a:t>  </a:t>
            </a:r>
            <a:r>
              <a:rPr lang="en-AU" dirty="0">
                <a:solidFill>
                  <a:srgbClr val="FF0000"/>
                </a:solidFill>
              </a:rPr>
              <a:t>integrated stock assessment determines </a:t>
            </a:r>
            <a:r>
              <a:rPr lang="en-AU" dirty="0"/>
              <a:t>the Fishery to be above the biomass limit reference point</a:t>
            </a:r>
            <a:r>
              <a:rPr lang="en-AU" dirty="0" smtClean="0"/>
              <a:t>. The next </a:t>
            </a:r>
            <a:endParaRPr lang="en-AU" dirty="0"/>
          </a:p>
          <a:p>
            <a:r>
              <a:rPr lang="en-AU" dirty="0"/>
              <a:t> Should we clarify here that this is based on additional survey information ?</a:t>
            </a:r>
          </a:p>
          <a:p>
            <a:endParaRPr lang="en-AU" dirty="0"/>
          </a:p>
        </p:txBody>
      </p:sp>
    </p:spTree>
    <p:extLst>
      <p:ext uri="{BB962C8B-B14F-4D97-AF65-F5344CB8AC3E}">
        <p14:creationId xmlns:p14="http://schemas.microsoft.com/office/powerpoint/2010/main" val="343437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Notes</a:t>
            </a:r>
            <a:endParaRPr lang="en-AU" dirty="0"/>
          </a:p>
        </p:txBody>
      </p:sp>
      <p:sp>
        <p:nvSpPr>
          <p:cNvPr id="3" name="Content Placeholder 2"/>
          <p:cNvSpPr>
            <a:spLocks noGrp="1"/>
          </p:cNvSpPr>
          <p:nvPr>
            <p:ph idx="1"/>
          </p:nvPr>
        </p:nvSpPr>
        <p:spPr/>
        <p:txBody>
          <a:bodyPr/>
          <a:lstStyle/>
          <a:p>
            <a:r>
              <a:rPr lang="en-AU" dirty="0" smtClean="0"/>
              <a:t>Timing re when actions happen</a:t>
            </a:r>
          </a:p>
          <a:p>
            <a:r>
              <a:rPr lang="en-AU" dirty="0" smtClean="0"/>
              <a:t>? Change season timing</a:t>
            </a:r>
          </a:p>
          <a:p>
            <a:r>
              <a:rPr lang="en-AU" dirty="0" smtClean="0"/>
              <a:t>Preseason survey in November so check survey trigger end Nov</a:t>
            </a:r>
          </a:p>
          <a:p>
            <a:endParaRPr lang="en-AU" dirty="0"/>
          </a:p>
        </p:txBody>
      </p:sp>
    </p:spTree>
    <p:extLst>
      <p:ext uri="{BB962C8B-B14F-4D97-AF65-F5344CB8AC3E}">
        <p14:creationId xmlns:p14="http://schemas.microsoft.com/office/powerpoint/2010/main" val="911092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2.2 Objectives – draft version</a:t>
            </a:r>
            <a:endParaRPr lang="en-AU" dirty="0"/>
          </a:p>
        </p:txBody>
      </p:sp>
      <p:sp>
        <p:nvSpPr>
          <p:cNvPr id="3" name="Content Placeholder 2"/>
          <p:cNvSpPr>
            <a:spLocks noGrp="1"/>
          </p:cNvSpPr>
          <p:nvPr>
            <p:ph idx="1"/>
          </p:nvPr>
        </p:nvSpPr>
        <p:spPr/>
        <p:txBody>
          <a:bodyPr>
            <a:normAutofit lnSpcReduction="10000"/>
          </a:bodyPr>
          <a:lstStyle/>
          <a:p>
            <a:r>
              <a:rPr lang="en-AU" dirty="0"/>
              <a:t>The operational objectives of the Harvest Strategy are to:</a:t>
            </a:r>
          </a:p>
          <a:p>
            <a:pPr lvl="0"/>
            <a:r>
              <a:rPr lang="en-AU" dirty="0"/>
              <a:t>maintain the stock at (on average), or return to, a target biomass point B</a:t>
            </a:r>
            <a:r>
              <a:rPr lang="en-AU" baseline="-25000" dirty="0"/>
              <a:t>TARG</a:t>
            </a:r>
            <a:r>
              <a:rPr lang="en-AU" dirty="0"/>
              <a:t> equal to the stock size that aims to maximise net economic returns for the Fishery by maintaining the stock abundance around recent levels while having regard for the fact that the resource is shared and important for the traditional way of life and livelihood of traditional inhabitants;</a:t>
            </a:r>
          </a:p>
          <a:p>
            <a:pPr lvl="0"/>
            <a:r>
              <a:rPr lang="en-AU" dirty="0"/>
              <a:t>maintain stocks above the limit biomass level (B</a:t>
            </a:r>
            <a:r>
              <a:rPr lang="en-AU" baseline="-25000" dirty="0"/>
              <a:t>LIM</a:t>
            </a:r>
            <a:r>
              <a:rPr lang="en-AU" dirty="0"/>
              <a:t>), or an appropriate proxy, at least 90 per cent of the time; and</a:t>
            </a:r>
          </a:p>
          <a:p>
            <a:pPr lvl="0"/>
            <a:r>
              <a:rPr lang="en-AU" dirty="0"/>
              <a:t>implement rebuilding strategies, if the stock moves below B</a:t>
            </a:r>
            <a:r>
              <a:rPr lang="en-AU" baseline="-25000" dirty="0"/>
              <a:t>LIM </a:t>
            </a:r>
            <a:r>
              <a:rPr lang="en-AU" dirty="0"/>
              <a:t>in successive years.</a:t>
            </a:r>
          </a:p>
          <a:p>
            <a:endParaRPr lang="en-AU" dirty="0"/>
          </a:p>
        </p:txBody>
      </p:sp>
    </p:spTree>
    <p:extLst>
      <p:ext uri="{BB962C8B-B14F-4D97-AF65-F5344CB8AC3E}">
        <p14:creationId xmlns:p14="http://schemas.microsoft.com/office/powerpoint/2010/main" val="1752073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2.2 Objectives - proposed</a:t>
            </a:r>
            <a:endParaRPr lang="en-AU" dirty="0"/>
          </a:p>
        </p:txBody>
      </p:sp>
      <p:sp>
        <p:nvSpPr>
          <p:cNvPr id="3" name="Content Placeholder 2"/>
          <p:cNvSpPr>
            <a:spLocks noGrp="1"/>
          </p:cNvSpPr>
          <p:nvPr>
            <p:ph idx="1"/>
          </p:nvPr>
        </p:nvSpPr>
        <p:spPr/>
        <p:txBody>
          <a:bodyPr>
            <a:normAutofit fontScale="92500" lnSpcReduction="20000"/>
          </a:bodyPr>
          <a:lstStyle/>
          <a:p>
            <a:r>
              <a:rPr lang="en-AU" dirty="0"/>
              <a:t>The operational objectives of the Harvest Strategy are to:</a:t>
            </a:r>
          </a:p>
          <a:p>
            <a:pPr lvl="0"/>
            <a:r>
              <a:rPr lang="en-AU" dirty="0"/>
              <a:t>maintain the stock at (on average), or return to, a target biomass point B</a:t>
            </a:r>
            <a:r>
              <a:rPr lang="en-AU" baseline="-25000" dirty="0"/>
              <a:t>TARG</a:t>
            </a:r>
            <a:r>
              <a:rPr lang="en-AU" dirty="0"/>
              <a:t> equal to </a:t>
            </a:r>
            <a:r>
              <a:rPr lang="en-AU" dirty="0" smtClean="0"/>
              <a:t>recent levels </a:t>
            </a:r>
            <a:r>
              <a:rPr lang="en-AU" b="1" dirty="0" smtClean="0">
                <a:solidFill>
                  <a:srgbClr val="FF0000"/>
                </a:solidFill>
              </a:rPr>
              <a:t>(2005-2015) </a:t>
            </a:r>
            <a:r>
              <a:rPr lang="en-AU" b="1" dirty="0" smtClean="0">
                <a:solidFill>
                  <a:srgbClr val="FF0000"/>
                </a:solidFill>
              </a:rPr>
              <a:t>that take account of </a:t>
            </a:r>
            <a:r>
              <a:rPr lang="en-AU" dirty="0" smtClean="0"/>
              <a:t>the fact that the resource is shared and important for the traditional way of life and livelihood of traditional inhabitants and </a:t>
            </a:r>
            <a:r>
              <a:rPr lang="en-AU" b="1" dirty="0" smtClean="0">
                <a:solidFill>
                  <a:srgbClr val="FF0000"/>
                </a:solidFill>
              </a:rPr>
              <a:t>is biologically and economically acceptable</a:t>
            </a:r>
            <a:r>
              <a:rPr lang="en-AU" dirty="0" smtClean="0"/>
              <a:t>;</a:t>
            </a:r>
          </a:p>
          <a:p>
            <a:pPr lvl="1"/>
            <a:r>
              <a:rPr lang="en-AU" b="1" dirty="0" smtClean="0">
                <a:solidFill>
                  <a:srgbClr val="FF0000"/>
                </a:solidFill>
              </a:rPr>
              <a:t>The agreed B</a:t>
            </a:r>
            <a:r>
              <a:rPr lang="en-AU" b="1" baseline="-25000" dirty="0" smtClean="0">
                <a:solidFill>
                  <a:srgbClr val="FF0000"/>
                </a:solidFill>
              </a:rPr>
              <a:t>TARG </a:t>
            </a:r>
            <a:r>
              <a:rPr lang="en-AU" b="1" dirty="0" smtClean="0">
                <a:solidFill>
                  <a:srgbClr val="FF0000"/>
                </a:solidFill>
              </a:rPr>
              <a:t>is more precautionary than the default proxy BMEY (biomass at maximum economic yield) level as outlined in the HSP policy</a:t>
            </a:r>
            <a:endParaRPr lang="en-AU" b="1" dirty="0">
              <a:solidFill>
                <a:srgbClr val="FF0000"/>
              </a:solidFill>
            </a:endParaRPr>
          </a:p>
          <a:p>
            <a:pPr lvl="0"/>
            <a:r>
              <a:rPr lang="en-AU" dirty="0"/>
              <a:t>maintain stocks above the limit biomass level (B</a:t>
            </a:r>
            <a:r>
              <a:rPr lang="en-AU" baseline="-25000" dirty="0"/>
              <a:t>LIM</a:t>
            </a:r>
            <a:r>
              <a:rPr lang="en-AU" dirty="0"/>
              <a:t>), or an appropriate proxy, at least 90 per cent of the time; </a:t>
            </a:r>
            <a:endParaRPr lang="en-AU" dirty="0" smtClean="0"/>
          </a:p>
          <a:p>
            <a:pPr lvl="1"/>
            <a:r>
              <a:rPr lang="en-AU" b="1" dirty="0" smtClean="0">
                <a:solidFill>
                  <a:srgbClr val="FF0000"/>
                </a:solidFill>
              </a:rPr>
              <a:t>The agreed B</a:t>
            </a:r>
            <a:r>
              <a:rPr lang="en-AU" b="1" baseline="-25000" dirty="0" smtClean="0">
                <a:solidFill>
                  <a:srgbClr val="FF0000"/>
                </a:solidFill>
              </a:rPr>
              <a:t>LIM </a:t>
            </a:r>
            <a:r>
              <a:rPr lang="en-AU" b="1" dirty="0" smtClean="0">
                <a:solidFill>
                  <a:srgbClr val="FF0000"/>
                </a:solidFill>
              </a:rPr>
              <a:t>is more precautionary than the default proxy HSP B</a:t>
            </a:r>
            <a:r>
              <a:rPr lang="en-AU" b="1" baseline="-25000" dirty="0" smtClean="0">
                <a:solidFill>
                  <a:srgbClr val="FF0000"/>
                </a:solidFill>
              </a:rPr>
              <a:t>LIM</a:t>
            </a:r>
            <a:r>
              <a:rPr lang="en-AU" b="1" dirty="0" smtClean="0">
                <a:solidFill>
                  <a:srgbClr val="FF0000"/>
                </a:solidFill>
              </a:rPr>
              <a:t> </a:t>
            </a:r>
          </a:p>
          <a:p>
            <a:pPr lvl="0"/>
            <a:r>
              <a:rPr lang="en-AU" dirty="0"/>
              <a:t>I</a:t>
            </a:r>
            <a:r>
              <a:rPr lang="en-AU" smtClean="0"/>
              <a:t>mplement </a:t>
            </a:r>
            <a:r>
              <a:rPr lang="en-AU" dirty="0"/>
              <a:t>rebuilding strategies, if the </a:t>
            </a:r>
            <a:r>
              <a:rPr lang="en-AU" b="1" dirty="0" smtClean="0">
                <a:solidFill>
                  <a:srgbClr val="FF0000"/>
                </a:solidFill>
              </a:rPr>
              <a:t>spawning stock biomass is assessed to fall</a:t>
            </a:r>
            <a:r>
              <a:rPr lang="en-AU" dirty="0" smtClean="0"/>
              <a:t> below </a:t>
            </a:r>
            <a:r>
              <a:rPr lang="en-AU" dirty="0"/>
              <a:t>B</a:t>
            </a:r>
            <a:r>
              <a:rPr lang="en-AU" baseline="-25000" dirty="0"/>
              <a:t>LIM </a:t>
            </a:r>
            <a:r>
              <a:rPr lang="en-AU" dirty="0" smtClean="0"/>
              <a:t>in </a:t>
            </a:r>
            <a:r>
              <a:rPr lang="en-AU" b="1" dirty="0" smtClean="0">
                <a:solidFill>
                  <a:srgbClr val="FF0000"/>
                </a:solidFill>
              </a:rPr>
              <a:t>two</a:t>
            </a:r>
            <a:r>
              <a:rPr lang="en-AU" dirty="0" smtClean="0"/>
              <a:t> </a:t>
            </a:r>
            <a:r>
              <a:rPr lang="en-AU" dirty="0"/>
              <a:t>successive years.</a:t>
            </a:r>
          </a:p>
          <a:p>
            <a:endParaRPr lang="en-AU" dirty="0"/>
          </a:p>
        </p:txBody>
      </p:sp>
    </p:spTree>
    <p:extLst>
      <p:ext uri="{BB962C8B-B14F-4D97-AF65-F5344CB8AC3E}">
        <p14:creationId xmlns:p14="http://schemas.microsoft.com/office/powerpoint/2010/main" val="331223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1234</TotalTime>
  <Words>389</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TRL Harvest Strategy notes</vt:lpstr>
      <vt:lpstr>Reference Point justification</vt:lpstr>
      <vt:lpstr>HS reference points</vt:lpstr>
      <vt:lpstr>Closure rule &amp; subsequent action</vt:lpstr>
      <vt:lpstr>Notes</vt:lpstr>
      <vt:lpstr>2.2 Objectives – draft version</vt:lpstr>
      <vt:lpstr>2.2 Objectives - proposed</vt:lpstr>
    </vt:vector>
  </TitlesOfParts>
  <Company>CSIRO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TRL Harvest Strategy</dc:title>
  <dc:creator>Plaganyi-Lloyd, Eva (O&amp;A, St. Lucia)</dc:creator>
  <cp:lastModifiedBy>Plaganyi-Lloyd, Eva (O&amp;A, St. Lucia)</cp:lastModifiedBy>
  <cp:revision>8</cp:revision>
  <dcterms:created xsi:type="dcterms:W3CDTF">2017-04-04T03:40:21Z</dcterms:created>
  <dcterms:modified xsi:type="dcterms:W3CDTF">2017-04-05T00:15:12Z</dcterms:modified>
</cp:coreProperties>
</file>