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333" r:id="rId3"/>
    <p:sldId id="320" r:id="rId4"/>
    <p:sldId id="328" r:id="rId5"/>
    <p:sldId id="332" r:id="rId6"/>
    <p:sldId id="325" r:id="rId7"/>
    <p:sldId id="327" r:id="rId8"/>
    <p:sldId id="326" r:id="rId9"/>
    <p:sldId id="323" r:id="rId10"/>
    <p:sldId id="324" r:id="rId11"/>
    <p:sldId id="271" r:id="rId12"/>
    <p:sldId id="270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64">
          <p15:clr>
            <a:srgbClr val="A4A3A4"/>
          </p15:clr>
        </p15:guide>
        <p15:guide id="2" pos="3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84"/>
      </p:cViewPr>
      <p:guideLst>
        <p:guide orient="horz" pos="864"/>
        <p:guide pos="38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066240-0D9C-6E4C-A226-C4961229202A}" type="datetimeFigureOut">
              <a:rPr lang="en-US" smtClean="0"/>
              <a:pPr/>
              <a:t>3/31/2016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4E74AD-1553-B349-A710-49180709DE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340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4E54-9C74-4DC3-89D1-CC71DD866407}" type="datetimeFigureOut">
              <a:rPr lang="en-US" smtClean="0"/>
              <a:pPr/>
              <a:t>3/31/2016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950-C1EE-44F2-8D9F-F36ED753B43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4E54-9C74-4DC3-89D1-CC71DD866407}" type="datetimeFigureOut">
              <a:rPr lang="en-US" smtClean="0"/>
              <a:pPr/>
              <a:t>3/31/2016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950-C1EE-44F2-8D9F-F36ED753B43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4E54-9C74-4DC3-89D1-CC71DD866407}" type="datetimeFigureOut">
              <a:rPr lang="en-US" smtClean="0"/>
              <a:pPr/>
              <a:t>3/31/2016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950-C1EE-44F2-8D9F-F36ED753B43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4E54-9C74-4DC3-89D1-CC71DD866407}" type="datetimeFigureOut">
              <a:rPr lang="en-US" smtClean="0"/>
              <a:pPr/>
              <a:t>3/31/2016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950-C1EE-44F2-8D9F-F36ED753B43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4E54-9C74-4DC3-89D1-CC71DD866407}" type="datetimeFigureOut">
              <a:rPr lang="en-US" smtClean="0"/>
              <a:pPr/>
              <a:t>3/31/2016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950-C1EE-44F2-8D9F-F36ED753B43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4E54-9C74-4DC3-89D1-CC71DD866407}" type="datetimeFigureOut">
              <a:rPr lang="en-US" smtClean="0"/>
              <a:pPr/>
              <a:t>3/31/2016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950-C1EE-44F2-8D9F-F36ED753B43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 tIns="45720"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4E54-9C74-4DC3-89D1-CC71DD866407}" type="datetimeFigureOut">
              <a:rPr lang="en-US" smtClean="0"/>
              <a:pPr/>
              <a:t>3/31/2016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950-C1EE-44F2-8D9F-F36ED753B43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305800" cy="1143000"/>
          </a:xfrm>
        </p:spPr>
        <p:txBody>
          <a:bodyPr vert="horz" tIns="45720" bIns="0"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4E54-9C74-4DC3-89D1-CC71DD866407}" type="datetimeFigureOut">
              <a:rPr lang="en-US" smtClean="0"/>
              <a:pPr/>
              <a:t>3/31/2016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950-C1EE-44F2-8D9F-F36ED753B43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4E54-9C74-4DC3-89D1-CC71DD866407}" type="datetimeFigureOut">
              <a:rPr lang="en-US" smtClean="0"/>
              <a:pPr/>
              <a:t>3/31/2016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950-C1EE-44F2-8D9F-F36ED753B43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4E54-9C74-4DC3-89D1-CC71DD866407}" type="datetimeFigureOut">
              <a:rPr lang="en-US" smtClean="0"/>
              <a:pPr/>
              <a:t>3/31/2016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950-C1EE-44F2-8D9F-F36ED753B43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4E54-9C74-4DC3-89D1-CC71DD866407}" type="datetimeFigureOut">
              <a:rPr lang="en-US" smtClean="0"/>
              <a:pPr/>
              <a:t>3/31/2016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913950-C1EE-44F2-8D9F-F36ED753B434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  <a:prstGeom prst="rect">
            <a:avLst/>
          </a:prstGeom>
        </p:spPr>
        <p:txBody>
          <a:bodyPr vert="horz" lIns="0" rIns="0" bIns="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FD4E54-9C74-4DC3-89D1-CC71DD866407}" type="datetimeFigureOut">
              <a:rPr lang="en-US" smtClean="0"/>
              <a:pPr/>
              <a:t>3/31/2016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913950-C1EE-44F2-8D9F-F36ED753B434}" type="slidenum">
              <a:rPr lang="en-AU" smtClean="0"/>
              <a:pPr/>
              <a:t>‹#›</a:t>
            </a:fld>
            <a:endParaRPr lang="en-A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chemeClr val="tx1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Harvest Strategies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TRL RAG Meeting</a:t>
            </a:r>
          </a:p>
          <a:p>
            <a:r>
              <a:rPr lang="en-AU" dirty="0" smtClean="0"/>
              <a:t>31 March 2016</a:t>
            </a:r>
          </a:p>
          <a:p>
            <a:endParaRPr lang="en-AU" dirty="0"/>
          </a:p>
        </p:txBody>
      </p:sp>
      <p:pic>
        <p:nvPicPr>
          <p:cNvPr id="9" name="Picture 8" descr="AFMA_inline_blu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24846"/>
            <a:ext cx="3276600" cy="63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shwe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84914" y="6187068"/>
            <a:ext cx="1259086" cy="6709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Harvest strategy - components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Monitoring + Assessment + Decision rule</a:t>
            </a:r>
          </a:p>
          <a:p>
            <a:r>
              <a:rPr lang="en-US" dirty="0" smtClean="0"/>
              <a:t>Monitoring </a:t>
            </a:r>
            <a:r>
              <a:rPr lang="en-US" dirty="0" smtClean="0">
                <a:solidFill>
                  <a:schemeClr val="accent2"/>
                </a:solidFill>
                <a:sym typeface="Wingdings" pitchFamily="-84" charset="2"/>
              </a:rPr>
              <a:t></a:t>
            </a:r>
          </a:p>
          <a:p>
            <a:r>
              <a:rPr lang="en-US" dirty="0" smtClean="0"/>
              <a:t>Assessment </a:t>
            </a:r>
            <a:r>
              <a:rPr lang="en-US" dirty="0" smtClean="0">
                <a:solidFill>
                  <a:schemeClr val="accent2"/>
                </a:solidFill>
                <a:sym typeface="Wingdings" pitchFamily="-84" charset="2"/>
              </a:rPr>
              <a:t>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Decision Rule </a:t>
            </a:r>
            <a:r>
              <a:rPr lang="en-US" dirty="0" smtClean="0">
                <a:solidFill>
                  <a:srgbClr val="FF0000"/>
                </a:solidFill>
                <a:sym typeface="Wingdings" pitchFamily="-84" charset="2"/>
              </a:rPr>
              <a:t></a:t>
            </a:r>
          </a:p>
          <a:p>
            <a:pPr lvl="1"/>
            <a:r>
              <a:rPr lang="en-US" dirty="0" smtClean="0"/>
              <a:t>Critical from a policy perspective</a:t>
            </a:r>
          </a:p>
          <a:p>
            <a:pPr lvl="1"/>
            <a:r>
              <a:rPr lang="en-US" dirty="0" smtClean="0"/>
              <a:t>Explicit formula for recommending a management response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3059113" y="1844675"/>
            <a:ext cx="869950" cy="30972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3924300" y="1844675"/>
            <a:ext cx="1655763" cy="3097213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5580063" y="1844675"/>
            <a:ext cx="1728787" cy="3097213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>
            <a:off x="3059113" y="1916113"/>
            <a:ext cx="0" cy="3025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6"/>
          <p:cNvSpPr>
            <a:spLocks noChangeShapeType="1"/>
          </p:cNvSpPr>
          <p:nvPr/>
        </p:nvSpPr>
        <p:spPr bwMode="auto">
          <a:xfrm>
            <a:off x="3059113" y="4941888"/>
            <a:ext cx="42497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5076825" y="5516563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24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Biomass</a:t>
            </a: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5435600" y="5084763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targ</a:t>
            </a: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3635375" y="5084763"/>
            <a:ext cx="649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lim</a:t>
            </a:r>
          </a:p>
        </p:txBody>
      </p:sp>
      <p:grpSp>
        <p:nvGrpSpPr>
          <p:cNvPr id="36" name="Group 11"/>
          <p:cNvGrpSpPr>
            <a:grpSpLocks/>
          </p:cNvGrpSpPr>
          <p:nvPr/>
        </p:nvGrpSpPr>
        <p:grpSpPr bwMode="auto">
          <a:xfrm>
            <a:off x="395288" y="5078413"/>
            <a:ext cx="509587" cy="366712"/>
            <a:chOff x="249" y="3199"/>
            <a:chExt cx="321" cy="231"/>
          </a:xfrm>
        </p:grpSpPr>
        <p:sp>
          <p:nvSpPr>
            <p:cNvPr id="37" name="AutoShape 12"/>
            <p:cNvSpPr>
              <a:spLocks noChangeArrowheads="1"/>
            </p:cNvSpPr>
            <p:nvPr/>
          </p:nvSpPr>
          <p:spPr bwMode="auto">
            <a:xfrm>
              <a:off x="249" y="3203"/>
              <a:ext cx="318" cy="227"/>
            </a:xfrm>
            <a:prstGeom prst="rtTriangl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AutoShape 13"/>
            <p:cNvSpPr>
              <a:spLocks noChangeArrowheads="1"/>
            </p:cNvSpPr>
            <p:nvPr/>
          </p:nvSpPr>
          <p:spPr bwMode="auto">
            <a:xfrm flipH="1" flipV="1">
              <a:off x="252" y="3199"/>
              <a:ext cx="318" cy="227"/>
            </a:xfrm>
            <a:prstGeom prst="rtTriangl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9" name="Rectangle 14"/>
          <p:cNvSpPr>
            <a:spLocks noChangeArrowheads="1"/>
          </p:cNvSpPr>
          <p:nvPr/>
        </p:nvSpPr>
        <p:spPr bwMode="auto">
          <a:xfrm>
            <a:off x="395288" y="5589588"/>
            <a:ext cx="504825" cy="360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869950" y="5013325"/>
            <a:ext cx="11525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2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Not overfished</a:t>
            </a:r>
          </a:p>
          <a:p>
            <a:pPr>
              <a:spcBef>
                <a:spcPct val="50000"/>
              </a:spcBef>
            </a:pPr>
            <a:endParaRPr lang="en-AU" sz="800">
              <a:effectLst/>
              <a:latin typeface="Arial" pitchFamily="-84" charset="0"/>
              <a:ea typeface="Geneva" pitchFamily="-84" charset="0"/>
              <a:cs typeface="Geneva" pitchFamily="-84" charset="0"/>
            </a:endParaRPr>
          </a:p>
          <a:p>
            <a:pPr>
              <a:spcBef>
                <a:spcPct val="50000"/>
              </a:spcBef>
            </a:pPr>
            <a:r>
              <a:rPr lang="en-AU" sz="12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Overfished</a:t>
            </a:r>
          </a:p>
        </p:txBody>
      </p:sp>
    </p:spTree>
    <p:extLst>
      <p:ext uri="{BB962C8B-B14F-4D97-AF65-F5344CB8AC3E}">
        <p14:creationId xmlns:p14="http://schemas.microsoft.com/office/powerpoint/2010/main" val="341296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059113" y="1844675"/>
            <a:ext cx="869950" cy="30972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924300" y="1844675"/>
            <a:ext cx="1655763" cy="3097213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580063" y="1844675"/>
            <a:ext cx="1728787" cy="3097213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3059113" y="1916113"/>
            <a:ext cx="0" cy="3025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3059113" y="4941888"/>
            <a:ext cx="42497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5148263" y="3068638"/>
            <a:ext cx="2160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900113" y="2997200"/>
            <a:ext cx="2016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AU" sz="24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Fishing mortality 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5076825" y="5516563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24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Biomass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4787900" y="5084763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msy</a:t>
            </a: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7667625" y="2924175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F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targ</a:t>
            </a:r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5580063" y="3068638"/>
            <a:ext cx="0" cy="18732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5435600" y="5084763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targ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3635375" y="5084763"/>
            <a:ext cx="649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lim</a:t>
            </a: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V="1">
            <a:off x="3924300" y="3068638"/>
            <a:ext cx="1223963" cy="1873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1" name="Group 17"/>
          <p:cNvGrpSpPr>
            <a:grpSpLocks/>
          </p:cNvGrpSpPr>
          <p:nvPr/>
        </p:nvGrpSpPr>
        <p:grpSpPr bwMode="auto">
          <a:xfrm>
            <a:off x="395288" y="5078413"/>
            <a:ext cx="509587" cy="366712"/>
            <a:chOff x="249" y="3199"/>
            <a:chExt cx="321" cy="231"/>
          </a:xfrm>
        </p:grpSpPr>
        <p:sp>
          <p:nvSpPr>
            <p:cNvPr id="22" name="AutoShape 18"/>
            <p:cNvSpPr>
              <a:spLocks noChangeArrowheads="1"/>
            </p:cNvSpPr>
            <p:nvPr/>
          </p:nvSpPr>
          <p:spPr bwMode="auto">
            <a:xfrm>
              <a:off x="249" y="3203"/>
              <a:ext cx="318" cy="227"/>
            </a:xfrm>
            <a:prstGeom prst="rtTriangl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AutoShape 19"/>
            <p:cNvSpPr>
              <a:spLocks noChangeArrowheads="1"/>
            </p:cNvSpPr>
            <p:nvPr/>
          </p:nvSpPr>
          <p:spPr bwMode="auto">
            <a:xfrm flipH="1" flipV="1">
              <a:off x="252" y="3199"/>
              <a:ext cx="318" cy="227"/>
            </a:xfrm>
            <a:prstGeom prst="rtTriangl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" name="Rectangle 20"/>
          <p:cNvSpPr>
            <a:spLocks noChangeArrowheads="1"/>
          </p:cNvSpPr>
          <p:nvPr/>
        </p:nvSpPr>
        <p:spPr bwMode="auto">
          <a:xfrm>
            <a:off x="395288" y="5589588"/>
            <a:ext cx="504825" cy="360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869950" y="5013325"/>
            <a:ext cx="11525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2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Not overfished</a:t>
            </a:r>
          </a:p>
          <a:p>
            <a:pPr>
              <a:spcBef>
                <a:spcPct val="50000"/>
              </a:spcBef>
            </a:pPr>
            <a:endParaRPr lang="en-AU" sz="800">
              <a:effectLst/>
              <a:latin typeface="Arial" pitchFamily="-84" charset="0"/>
              <a:ea typeface="Geneva" pitchFamily="-84" charset="0"/>
              <a:cs typeface="Geneva" pitchFamily="-84" charset="0"/>
            </a:endParaRPr>
          </a:p>
          <a:p>
            <a:pPr>
              <a:spcBef>
                <a:spcPct val="50000"/>
              </a:spcBef>
            </a:pPr>
            <a:r>
              <a:rPr lang="en-AU" sz="12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Overfished</a:t>
            </a:r>
          </a:p>
        </p:txBody>
      </p:sp>
      <p:sp>
        <p:nvSpPr>
          <p:cNvPr id="26" name="Line 22"/>
          <p:cNvSpPr>
            <a:spLocks noChangeShapeType="1"/>
          </p:cNvSpPr>
          <p:nvPr/>
        </p:nvSpPr>
        <p:spPr bwMode="auto">
          <a:xfrm>
            <a:off x="5132388" y="3068638"/>
            <a:ext cx="0" cy="18732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96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/>
      <p:bldP spid="15" grpId="0"/>
      <p:bldP spid="16" grpId="0" animBg="1"/>
      <p:bldP spid="20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3059113" y="1844675"/>
            <a:ext cx="869950" cy="30972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3924300" y="1844675"/>
            <a:ext cx="1655763" cy="3097213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5580063" y="1844675"/>
            <a:ext cx="1728787" cy="3097213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>
            <a:off x="3059113" y="1916113"/>
            <a:ext cx="0" cy="3025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6"/>
          <p:cNvSpPr>
            <a:spLocks noChangeShapeType="1"/>
          </p:cNvSpPr>
          <p:nvPr/>
        </p:nvSpPr>
        <p:spPr bwMode="auto">
          <a:xfrm>
            <a:off x="3059113" y="4941888"/>
            <a:ext cx="42497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7"/>
          <p:cNvSpPr>
            <a:spLocks noChangeShapeType="1"/>
          </p:cNvSpPr>
          <p:nvPr/>
        </p:nvSpPr>
        <p:spPr bwMode="auto">
          <a:xfrm>
            <a:off x="5148263" y="2205038"/>
            <a:ext cx="215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8"/>
          <p:cNvSpPr>
            <a:spLocks noChangeShapeType="1"/>
          </p:cNvSpPr>
          <p:nvPr/>
        </p:nvSpPr>
        <p:spPr bwMode="auto">
          <a:xfrm>
            <a:off x="5148263" y="3068638"/>
            <a:ext cx="2160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Line 9"/>
          <p:cNvSpPr>
            <a:spLocks noChangeShapeType="1"/>
          </p:cNvSpPr>
          <p:nvPr/>
        </p:nvSpPr>
        <p:spPr bwMode="auto">
          <a:xfrm>
            <a:off x="5141913" y="2205038"/>
            <a:ext cx="0" cy="27368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900113" y="2997200"/>
            <a:ext cx="2016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AU" sz="24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Fishing mortality </a:t>
            </a: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5148263" y="5516563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24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Biomass</a:t>
            </a:r>
          </a:p>
        </p:txBody>
      </p:sp>
      <p:sp>
        <p:nvSpPr>
          <p:cNvPr id="37" name="Text Box 12"/>
          <p:cNvSpPr txBox="1">
            <a:spLocks noChangeArrowheads="1"/>
          </p:cNvSpPr>
          <p:nvPr/>
        </p:nvSpPr>
        <p:spPr bwMode="auto">
          <a:xfrm>
            <a:off x="4787900" y="5084763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msy</a:t>
            </a:r>
          </a:p>
        </p:txBody>
      </p:sp>
      <p:sp>
        <p:nvSpPr>
          <p:cNvPr id="38" name="Text Box 13"/>
          <p:cNvSpPr txBox="1">
            <a:spLocks noChangeArrowheads="1"/>
          </p:cNvSpPr>
          <p:nvPr/>
        </p:nvSpPr>
        <p:spPr bwMode="auto">
          <a:xfrm>
            <a:off x="7667625" y="1989138"/>
            <a:ext cx="649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F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lim</a:t>
            </a: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7667625" y="2924175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F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targ</a:t>
            </a:r>
          </a:p>
        </p:txBody>
      </p:sp>
      <p:sp>
        <p:nvSpPr>
          <p:cNvPr id="40" name="Line 15"/>
          <p:cNvSpPr>
            <a:spLocks noChangeShapeType="1"/>
          </p:cNvSpPr>
          <p:nvPr/>
        </p:nvSpPr>
        <p:spPr bwMode="auto">
          <a:xfrm>
            <a:off x="5580063" y="3068638"/>
            <a:ext cx="0" cy="18732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Text Box 16"/>
          <p:cNvSpPr txBox="1">
            <a:spLocks noChangeArrowheads="1"/>
          </p:cNvSpPr>
          <p:nvPr/>
        </p:nvSpPr>
        <p:spPr bwMode="auto">
          <a:xfrm>
            <a:off x="5435600" y="5084763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targ</a:t>
            </a:r>
          </a:p>
        </p:txBody>
      </p:sp>
      <p:sp>
        <p:nvSpPr>
          <p:cNvPr id="42" name="Text Box 17"/>
          <p:cNvSpPr txBox="1">
            <a:spLocks noChangeArrowheads="1"/>
          </p:cNvSpPr>
          <p:nvPr/>
        </p:nvSpPr>
        <p:spPr bwMode="auto">
          <a:xfrm>
            <a:off x="3635375" y="5084763"/>
            <a:ext cx="649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lim</a:t>
            </a:r>
          </a:p>
        </p:txBody>
      </p:sp>
      <p:sp>
        <p:nvSpPr>
          <p:cNvPr id="43" name="Line 18"/>
          <p:cNvSpPr>
            <a:spLocks noChangeShapeType="1"/>
          </p:cNvSpPr>
          <p:nvPr/>
        </p:nvSpPr>
        <p:spPr bwMode="auto">
          <a:xfrm flipV="1">
            <a:off x="3908425" y="2205038"/>
            <a:ext cx="1239838" cy="2735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Line 20"/>
          <p:cNvSpPr>
            <a:spLocks noChangeShapeType="1"/>
          </p:cNvSpPr>
          <p:nvPr/>
        </p:nvSpPr>
        <p:spPr bwMode="auto">
          <a:xfrm flipV="1">
            <a:off x="3924300" y="3068638"/>
            <a:ext cx="1223963" cy="1873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6" name="Group 21"/>
          <p:cNvGrpSpPr>
            <a:grpSpLocks/>
          </p:cNvGrpSpPr>
          <p:nvPr/>
        </p:nvGrpSpPr>
        <p:grpSpPr bwMode="auto">
          <a:xfrm>
            <a:off x="395288" y="5078413"/>
            <a:ext cx="509587" cy="366712"/>
            <a:chOff x="249" y="3199"/>
            <a:chExt cx="321" cy="231"/>
          </a:xfrm>
        </p:grpSpPr>
        <p:sp>
          <p:nvSpPr>
            <p:cNvPr id="47" name="AutoShape 22"/>
            <p:cNvSpPr>
              <a:spLocks noChangeArrowheads="1"/>
            </p:cNvSpPr>
            <p:nvPr/>
          </p:nvSpPr>
          <p:spPr bwMode="auto">
            <a:xfrm>
              <a:off x="249" y="3203"/>
              <a:ext cx="318" cy="227"/>
            </a:xfrm>
            <a:prstGeom prst="rtTriangl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AutoShape 23"/>
            <p:cNvSpPr>
              <a:spLocks noChangeArrowheads="1"/>
            </p:cNvSpPr>
            <p:nvPr/>
          </p:nvSpPr>
          <p:spPr bwMode="auto">
            <a:xfrm flipH="1" flipV="1">
              <a:off x="252" y="3199"/>
              <a:ext cx="318" cy="227"/>
            </a:xfrm>
            <a:prstGeom prst="rtTriangl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9" name="Rectangle 24"/>
          <p:cNvSpPr>
            <a:spLocks noChangeArrowheads="1"/>
          </p:cNvSpPr>
          <p:nvPr/>
        </p:nvSpPr>
        <p:spPr bwMode="auto">
          <a:xfrm>
            <a:off x="395288" y="5589588"/>
            <a:ext cx="504825" cy="360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Text Box 25"/>
          <p:cNvSpPr txBox="1">
            <a:spLocks noChangeArrowheads="1"/>
          </p:cNvSpPr>
          <p:nvPr/>
        </p:nvSpPr>
        <p:spPr bwMode="auto">
          <a:xfrm>
            <a:off x="869950" y="5013325"/>
            <a:ext cx="11525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2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Not overfished</a:t>
            </a:r>
          </a:p>
          <a:p>
            <a:pPr>
              <a:spcBef>
                <a:spcPct val="50000"/>
              </a:spcBef>
            </a:pPr>
            <a:endParaRPr lang="en-AU" sz="800">
              <a:effectLst/>
              <a:latin typeface="Arial" pitchFamily="-84" charset="0"/>
              <a:ea typeface="Geneva" pitchFamily="-84" charset="0"/>
              <a:cs typeface="Geneva" pitchFamily="-84" charset="0"/>
            </a:endParaRPr>
          </a:p>
          <a:p>
            <a:pPr>
              <a:spcBef>
                <a:spcPct val="50000"/>
              </a:spcBef>
            </a:pPr>
            <a:r>
              <a:rPr lang="en-AU" sz="12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Overfished</a:t>
            </a:r>
          </a:p>
        </p:txBody>
      </p:sp>
    </p:spTree>
    <p:extLst>
      <p:ext uri="{BB962C8B-B14F-4D97-AF65-F5344CB8AC3E}">
        <p14:creationId xmlns:p14="http://schemas.microsoft.com/office/powerpoint/2010/main" val="341296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2"/>
          <p:cNvSpPr>
            <a:spLocks noChangeArrowheads="1"/>
          </p:cNvSpPr>
          <p:nvPr/>
        </p:nvSpPr>
        <p:spPr bwMode="auto">
          <a:xfrm>
            <a:off x="3059113" y="1844675"/>
            <a:ext cx="869950" cy="30972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Rectangle 3"/>
          <p:cNvSpPr>
            <a:spLocks noChangeArrowheads="1"/>
          </p:cNvSpPr>
          <p:nvPr/>
        </p:nvSpPr>
        <p:spPr bwMode="auto">
          <a:xfrm>
            <a:off x="3924300" y="1844675"/>
            <a:ext cx="1655763" cy="3097213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Rectangle 4"/>
          <p:cNvSpPr>
            <a:spLocks noChangeArrowheads="1"/>
          </p:cNvSpPr>
          <p:nvPr/>
        </p:nvSpPr>
        <p:spPr bwMode="auto">
          <a:xfrm>
            <a:off x="5580063" y="1844675"/>
            <a:ext cx="1728787" cy="3097213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Line 5"/>
          <p:cNvSpPr>
            <a:spLocks noChangeShapeType="1"/>
          </p:cNvSpPr>
          <p:nvPr/>
        </p:nvSpPr>
        <p:spPr bwMode="auto">
          <a:xfrm>
            <a:off x="3059113" y="1916113"/>
            <a:ext cx="0" cy="3025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Line 6"/>
          <p:cNvSpPr>
            <a:spLocks noChangeShapeType="1"/>
          </p:cNvSpPr>
          <p:nvPr/>
        </p:nvSpPr>
        <p:spPr bwMode="auto">
          <a:xfrm>
            <a:off x="3059113" y="4941888"/>
            <a:ext cx="42497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Line 7"/>
          <p:cNvSpPr>
            <a:spLocks noChangeShapeType="1"/>
          </p:cNvSpPr>
          <p:nvPr/>
        </p:nvSpPr>
        <p:spPr bwMode="auto">
          <a:xfrm>
            <a:off x="5148263" y="2205038"/>
            <a:ext cx="215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Line 8"/>
          <p:cNvSpPr>
            <a:spLocks noChangeShapeType="1"/>
          </p:cNvSpPr>
          <p:nvPr/>
        </p:nvSpPr>
        <p:spPr bwMode="auto">
          <a:xfrm>
            <a:off x="5148263" y="3068638"/>
            <a:ext cx="2160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Line 9"/>
          <p:cNvSpPr>
            <a:spLocks noChangeShapeType="1"/>
          </p:cNvSpPr>
          <p:nvPr/>
        </p:nvSpPr>
        <p:spPr bwMode="auto">
          <a:xfrm>
            <a:off x="5141913" y="2205038"/>
            <a:ext cx="0" cy="27368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Text Box 10"/>
          <p:cNvSpPr txBox="1">
            <a:spLocks noChangeArrowheads="1"/>
          </p:cNvSpPr>
          <p:nvPr/>
        </p:nvSpPr>
        <p:spPr bwMode="auto">
          <a:xfrm>
            <a:off x="900113" y="2997200"/>
            <a:ext cx="2016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AU" sz="24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Fishing mortality </a:t>
            </a:r>
          </a:p>
        </p:txBody>
      </p:sp>
      <p:sp>
        <p:nvSpPr>
          <p:cNvPr id="82" name="Text Box 11"/>
          <p:cNvSpPr txBox="1">
            <a:spLocks noChangeArrowheads="1"/>
          </p:cNvSpPr>
          <p:nvPr/>
        </p:nvSpPr>
        <p:spPr bwMode="auto">
          <a:xfrm>
            <a:off x="5148263" y="5516563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24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Biomass</a:t>
            </a:r>
          </a:p>
        </p:txBody>
      </p:sp>
      <p:sp>
        <p:nvSpPr>
          <p:cNvPr id="83" name="Text Box 12"/>
          <p:cNvSpPr txBox="1">
            <a:spLocks noChangeArrowheads="1"/>
          </p:cNvSpPr>
          <p:nvPr/>
        </p:nvSpPr>
        <p:spPr bwMode="auto">
          <a:xfrm>
            <a:off x="4787900" y="5084763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msy</a:t>
            </a:r>
          </a:p>
        </p:txBody>
      </p:sp>
      <p:sp>
        <p:nvSpPr>
          <p:cNvPr id="84" name="Text Box 13"/>
          <p:cNvSpPr txBox="1">
            <a:spLocks noChangeArrowheads="1"/>
          </p:cNvSpPr>
          <p:nvPr/>
        </p:nvSpPr>
        <p:spPr bwMode="auto">
          <a:xfrm>
            <a:off x="7667625" y="1989138"/>
            <a:ext cx="649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F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lim</a:t>
            </a:r>
          </a:p>
        </p:txBody>
      </p:sp>
      <p:sp>
        <p:nvSpPr>
          <p:cNvPr id="85" name="Text Box 14"/>
          <p:cNvSpPr txBox="1">
            <a:spLocks noChangeArrowheads="1"/>
          </p:cNvSpPr>
          <p:nvPr/>
        </p:nvSpPr>
        <p:spPr bwMode="auto">
          <a:xfrm>
            <a:off x="7667625" y="2924175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F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targ</a:t>
            </a:r>
          </a:p>
        </p:txBody>
      </p:sp>
      <p:sp>
        <p:nvSpPr>
          <p:cNvPr id="86" name="Line 15"/>
          <p:cNvSpPr>
            <a:spLocks noChangeShapeType="1"/>
          </p:cNvSpPr>
          <p:nvPr/>
        </p:nvSpPr>
        <p:spPr bwMode="auto">
          <a:xfrm>
            <a:off x="5580063" y="3068638"/>
            <a:ext cx="0" cy="18732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Text Box 16"/>
          <p:cNvSpPr txBox="1">
            <a:spLocks noChangeArrowheads="1"/>
          </p:cNvSpPr>
          <p:nvPr/>
        </p:nvSpPr>
        <p:spPr bwMode="auto">
          <a:xfrm>
            <a:off x="5435600" y="5084763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targ</a:t>
            </a:r>
          </a:p>
        </p:txBody>
      </p:sp>
      <p:sp>
        <p:nvSpPr>
          <p:cNvPr id="88" name="Text Box 17"/>
          <p:cNvSpPr txBox="1">
            <a:spLocks noChangeArrowheads="1"/>
          </p:cNvSpPr>
          <p:nvPr/>
        </p:nvSpPr>
        <p:spPr bwMode="auto">
          <a:xfrm>
            <a:off x="3635375" y="5084763"/>
            <a:ext cx="649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lim</a:t>
            </a:r>
          </a:p>
        </p:txBody>
      </p:sp>
      <p:sp>
        <p:nvSpPr>
          <p:cNvPr id="89" name="Line 18"/>
          <p:cNvSpPr>
            <a:spLocks noChangeShapeType="1"/>
          </p:cNvSpPr>
          <p:nvPr/>
        </p:nvSpPr>
        <p:spPr bwMode="auto">
          <a:xfrm flipV="1">
            <a:off x="3908425" y="2205038"/>
            <a:ext cx="1239838" cy="2735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Text Box 19"/>
          <p:cNvSpPr txBox="1">
            <a:spLocks noChangeArrowheads="1"/>
          </p:cNvSpPr>
          <p:nvPr/>
        </p:nvSpPr>
        <p:spPr bwMode="auto">
          <a:xfrm>
            <a:off x="468313" y="1412875"/>
            <a:ext cx="417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b="0" dirty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Tiers 1 and 2</a:t>
            </a:r>
          </a:p>
        </p:txBody>
      </p:sp>
      <p:sp>
        <p:nvSpPr>
          <p:cNvPr id="91" name="Line 20"/>
          <p:cNvSpPr>
            <a:spLocks noChangeShapeType="1"/>
          </p:cNvSpPr>
          <p:nvPr/>
        </p:nvSpPr>
        <p:spPr bwMode="auto">
          <a:xfrm flipV="1">
            <a:off x="3924300" y="3068638"/>
            <a:ext cx="1223963" cy="1873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2" name="Group 21"/>
          <p:cNvGrpSpPr>
            <a:grpSpLocks/>
          </p:cNvGrpSpPr>
          <p:nvPr/>
        </p:nvGrpSpPr>
        <p:grpSpPr bwMode="auto">
          <a:xfrm>
            <a:off x="395288" y="5078413"/>
            <a:ext cx="509587" cy="366712"/>
            <a:chOff x="249" y="3199"/>
            <a:chExt cx="321" cy="231"/>
          </a:xfrm>
        </p:grpSpPr>
        <p:sp>
          <p:nvSpPr>
            <p:cNvPr id="93" name="AutoShape 22"/>
            <p:cNvSpPr>
              <a:spLocks noChangeArrowheads="1"/>
            </p:cNvSpPr>
            <p:nvPr/>
          </p:nvSpPr>
          <p:spPr bwMode="auto">
            <a:xfrm>
              <a:off x="249" y="3203"/>
              <a:ext cx="318" cy="227"/>
            </a:xfrm>
            <a:prstGeom prst="rtTriangl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AutoShape 23"/>
            <p:cNvSpPr>
              <a:spLocks noChangeArrowheads="1"/>
            </p:cNvSpPr>
            <p:nvPr/>
          </p:nvSpPr>
          <p:spPr bwMode="auto">
            <a:xfrm flipH="1" flipV="1">
              <a:off x="252" y="3199"/>
              <a:ext cx="318" cy="227"/>
            </a:xfrm>
            <a:prstGeom prst="rtTriangl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5" name="Rectangle 24"/>
          <p:cNvSpPr>
            <a:spLocks noChangeArrowheads="1"/>
          </p:cNvSpPr>
          <p:nvPr/>
        </p:nvSpPr>
        <p:spPr bwMode="auto">
          <a:xfrm>
            <a:off x="395288" y="5589588"/>
            <a:ext cx="504825" cy="360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Text Box 25"/>
          <p:cNvSpPr txBox="1">
            <a:spLocks noChangeArrowheads="1"/>
          </p:cNvSpPr>
          <p:nvPr/>
        </p:nvSpPr>
        <p:spPr bwMode="auto">
          <a:xfrm>
            <a:off x="869950" y="5013325"/>
            <a:ext cx="11525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2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Not overfished</a:t>
            </a:r>
          </a:p>
          <a:p>
            <a:pPr>
              <a:spcBef>
                <a:spcPct val="50000"/>
              </a:spcBef>
            </a:pPr>
            <a:endParaRPr lang="en-AU" sz="800">
              <a:effectLst/>
              <a:latin typeface="Arial" pitchFamily="-84" charset="0"/>
              <a:ea typeface="Geneva" pitchFamily="-84" charset="0"/>
              <a:cs typeface="Geneva" pitchFamily="-84" charset="0"/>
            </a:endParaRPr>
          </a:p>
          <a:p>
            <a:pPr>
              <a:spcBef>
                <a:spcPct val="50000"/>
              </a:spcBef>
            </a:pPr>
            <a:r>
              <a:rPr lang="en-AU" sz="12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Overfished</a:t>
            </a:r>
          </a:p>
        </p:txBody>
      </p:sp>
      <p:sp>
        <p:nvSpPr>
          <p:cNvPr id="97" name="Rectangle 26" descr="Large grid"/>
          <p:cNvSpPr>
            <a:spLocks noChangeArrowheads="1"/>
          </p:cNvSpPr>
          <p:nvPr/>
        </p:nvSpPr>
        <p:spPr bwMode="auto">
          <a:xfrm>
            <a:off x="3065463" y="1831975"/>
            <a:ext cx="869950" cy="3097213"/>
          </a:xfrm>
          <a:prstGeom prst="rect">
            <a:avLst/>
          </a:prstGeom>
          <a:pattFill prst="lgGrid">
            <a:fgClr>
              <a:schemeClr val="tx1">
                <a:alpha val="28000"/>
              </a:schemeClr>
            </a:fgClr>
            <a:bgClr>
              <a:schemeClr val="bg1">
                <a:alpha val="28000"/>
              </a:schemeClr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AutoShape 27" descr="Large grid"/>
          <p:cNvSpPr>
            <a:spLocks noChangeArrowheads="1"/>
          </p:cNvSpPr>
          <p:nvPr/>
        </p:nvSpPr>
        <p:spPr bwMode="auto">
          <a:xfrm flipV="1">
            <a:off x="3927475" y="2205038"/>
            <a:ext cx="1220788" cy="2717800"/>
          </a:xfrm>
          <a:prstGeom prst="rtTriangle">
            <a:avLst/>
          </a:prstGeom>
          <a:pattFill prst="lgGrid">
            <a:fgClr>
              <a:schemeClr val="tx1">
                <a:alpha val="30000"/>
              </a:schemeClr>
            </a:fgClr>
            <a:bgClr>
              <a:schemeClr val="bg1">
                <a:alpha val="30000"/>
              </a:schemeClr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Rectangle 28" descr="Large grid"/>
          <p:cNvSpPr>
            <a:spLocks noChangeArrowheads="1"/>
          </p:cNvSpPr>
          <p:nvPr/>
        </p:nvSpPr>
        <p:spPr bwMode="auto">
          <a:xfrm>
            <a:off x="3924300" y="1844675"/>
            <a:ext cx="3384550" cy="360363"/>
          </a:xfrm>
          <a:prstGeom prst="rect">
            <a:avLst/>
          </a:prstGeom>
          <a:pattFill prst="lgGrid">
            <a:fgClr>
              <a:schemeClr val="tx1">
                <a:alpha val="30000"/>
              </a:schemeClr>
            </a:fgClr>
            <a:bgClr>
              <a:schemeClr val="bg1">
                <a:alpha val="30000"/>
              </a:schemeClr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Rectangle 29" descr="Large grid"/>
          <p:cNvSpPr>
            <a:spLocks noChangeArrowheads="1"/>
          </p:cNvSpPr>
          <p:nvPr/>
        </p:nvSpPr>
        <p:spPr bwMode="auto">
          <a:xfrm>
            <a:off x="176213" y="2133600"/>
            <a:ext cx="504825" cy="358775"/>
          </a:xfrm>
          <a:prstGeom prst="rect">
            <a:avLst/>
          </a:prstGeom>
          <a:pattFill prst="lgGrid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Text Box 30"/>
          <p:cNvSpPr txBox="1">
            <a:spLocks noChangeArrowheads="1"/>
          </p:cNvSpPr>
          <p:nvPr/>
        </p:nvSpPr>
        <p:spPr bwMode="auto">
          <a:xfrm>
            <a:off x="668338" y="2133600"/>
            <a:ext cx="10795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2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Overfishing</a:t>
            </a:r>
          </a:p>
          <a:p>
            <a:pPr>
              <a:spcBef>
                <a:spcPct val="50000"/>
              </a:spcBef>
            </a:pPr>
            <a:endParaRPr lang="en-AU" sz="800">
              <a:effectLst/>
              <a:latin typeface="Arial" pitchFamily="-84" charset="0"/>
              <a:ea typeface="Geneva" pitchFamily="-84" charset="0"/>
              <a:cs typeface="Geneva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96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3059113" y="1844675"/>
            <a:ext cx="869950" cy="30972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3924300" y="1844675"/>
            <a:ext cx="1655763" cy="3097213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5580063" y="1844675"/>
            <a:ext cx="1728787" cy="3097213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5"/>
          <p:cNvSpPr>
            <a:spLocks noChangeShapeType="1"/>
          </p:cNvSpPr>
          <p:nvPr/>
        </p:nvSpPr>
        <p:spPr bwMode="auto">
          <a:xfrm>
            <a:off x="3059113" y="1916113"/>
            <a:ext cx="0" cy="3025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Line 6"/>
          <p:cNvSpPr>
            <a:spLocks noChangeShapeType="1"/>
          </p:cNvSpPr>
          <p:nvPr/>
        </p:nvSpPr>
        <p:spPr bwMode="auto">
          <a:xfrm>
            <a:off x="3059113" y="4941888"/>
            <a:ext cx="42497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Line 7"/>
          <p:cNvSpPr>
            <a:spLocks noChangeShapeType="1"/>
          </p:cNvSpPr>
          <p:nvPr/>
        </p:nvSpPr>
        <p:spPr bwMode="auto">
          <a:xfrm>
            <a:off x="5148263" y="2205038"/>
            <a:ext cx="215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Line 8"/>
          <p:cNvSpPr>
            <a:spLocks noChangeShapeType="1"/>
          </p:cNvSpPr>
          <p:nvPr/>
        </p:nvSpPr>
        <p:spPr bwMode="auto">
          <a:xfrm>
            <a:off x="5148263" y="3068638"/>
            <a:ext cx="2160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Line 9"/>
          <p:cNvSpPr>
            <a:spLocks noChangeShapeType="1"/>
          </p:cNvSpPr>
          <p:nvPr/>
        </p:nvSpPr>
        <p:spPr bwMode="auto">
          <a:xfrm>
            <a:off x="5141913" y="2205038"/>
            <a:ext cx="0" cy="27368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900113" y="2997200"/>
            <a:ext cx="2016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AU" sz="24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Fishing mortality </a:t>
            </a: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5148263" y="5516563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24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Biomass</a:t>
            </a: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4787900" y="5084763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msy</a:t>
            </a:r>
          </a:p>
        </p:txBody>
      </p: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7667625" y="1989138"/>
            <a:ext cx="649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F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lim</a:t>
            </a: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7667625" y="2924175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F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targ</a:t>
            </a:r>
          </a:p>
        </p:txBody>
      </p:sp>
      <p:sp>
        <p:nvSpPr>
          <p:cNvPr id="45" name="Line 15"/>
          <p:cNvSpPr>
            <a:spLocks noChangeShapeType="1"/>
          </p:cNvSpPr>
          <p:nvPr/>
        </p:nvSpPr>
        <p:spPr bwMode="auto">
          <a:xfrm>
            <a:off x="5580063" y="3068638"/>
            <a:ext cx="0" cy="18732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Text Box 16"/>
          <p:cNvSpPr txBox="1">
            <a:spLocks noChangeArrowheads="1"/>
          </p:cNvSpPr>
          <p:nvPr/>
        </p:nvSpPr>
        <p:spPr bwMode="auto">
          <a:xfrm>
            <a:off x="5435600" y="5084763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targ</a:t>
            </a:r>
          </a:p>
        </p:txBody>
      </p:sp>
      <p:sp>
        <p:nvSpPr>
          <p:cNvPr id="47" name="Text Box 17"/>
          <p:cNvSpPr txBox="1">
            <a:spLocks noChangeArrowheads="1"/>
          </p:cNvSpPr>
          <p:nvPr/>
        </p:nvSpPr>
        <p:spPr bwMode="auto">
          <a:xfrm>
            <a:off x="3635375" y="5084763"/>
            <a:ext cx="649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1800" b="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B</a:t>
            </a:r>
            <a:r>
              <a:rPr lang="en-AU" sz="1800" b="0" baseline="-25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lim</a:t>
            </a:r>
          </a:p>
        </p:txBody>
      </p:sp>
      <p:sp>
        <p:nvSpPr>
          <p:cNvPr id="48" name="Line 18"/>
          <p:cNvSpPr>
            <a:spLocks noChangeShapeType="1"/>
          </p:cNvSpPr>
          <p:nvPr/>
        </p:nvSpPr>
        <p:spPr bwMode="auto">
          <a:xfrm flipV="1">
            <a:off x="3908425" y="2205038"/>
            <a:ext cx="1239838" cy="2735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auto">
          <a:xfrm flipV="1">
            <a:off x="3924300" y="3068638"/>
            <a:ext cx="1223963" cy="1873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1" name="Group 21"/>
          <p:cNvGrpSpPr>
            <a:grpSpLocks/>
          </p:cNvGrpSpPr>
          <p:nvPr/>
        </p:nvGrpSpPr>
        <p:grpSpPr bwMode="auto">
          <a:xfrm>
            <a:off x="395288" y="5078413"/>
            <a:ext cx="509587" cy="366712"/>
            <a:chOff x="249" y="3199"/>
            <a:chExt cx="321" cy="231"/>
          </a:xfrm>
        </p:grpSpPr>
        <p:sp>
          <p:nvSpPr>
            <p:cNvPr id="52" name="AutoShape 22"/>
            <p:cNvSpPr>
              <a:spLocks noChangeArrowheads="1"/>
            </p:cNvSpPr>
            <p:nvPr/>
          </p:nvSpPr>
          <p:spPr bwMode="auto">
            <a:xfrm>
              <a:off x="249" y="3203"/>
              <a:ext cx="318" cy="227"/>
            </a:xfrm>
            <a:prstGeom prst="rtTriangl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AutoShape 23"/>
            <p:cNvSpPr>
              <a:spLocks noChangeArrowheads="1"/>
            </p:cNvSpPr>
            <p:nvPr/>
          </p:nvSpPr>
          <p:spPr bwMode="auto">
            <a:xfrm flipH="1" flipV="1">
              <a:off x="252" y="3199"/>
              <a:ext cx="318" cy="227"/>
            </a:xfrm>
            <a:prstGeom prst="rtTriangl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4" name="Rectangle 24"/>
          <p:cNvSpPr>
            <a:spLocks noChangeArrowheads="1"/>
          </p:cNvSpPr>
          <p:nvPr/>
        </p:nvSpPr>
        <p:spPr bwMode="auto">
          <a:xfrm>
            <a:off x="395288" y="5589588"/>
            <a:ext cx="504825" cy="360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Text Box 25"/>
          <p:cNvSpPr txBox="1">
            <a:spLocks noChangeArrowheads="1"/>
          </p:cNvSpPr>
          <p:nvPr/>
        </p:nvSpPr>
        <p:spPr bwMode="auto">
          <a:xfrm>
            <a:off x="869950" y="5013325"/>
            <a:ext cx="11525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2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Not overfished</a:t>
            </a:r>
          </a:p>
          <a:p>
            <a:pPr>
              <a:spcBef>
                <a:spcPct val="50000"/>
              </a:spcBef>
            </a:pPr>
            <a:endParaRPr lang="en-AU" sz="800">
              <a:effectLst/>
              <a:latin typeface="Arial" pitchFamily="-84" charset="0"/>
              <a:ea typeface="Geneva" pitchFamily="-84" charset="0"/>
              <a:cs typeface="Geneva" pitchFamily="-84" charset="0"/>
            </a:endParaRPr>
          </a:p>
          <a:p>
            <a:pPr>
              <a:spcBef>
                <a:spcPct val="50000"/>
              </a:spcBef>
            </a:pPr>
            <a:r>
              <a:rPr lang="en-AU" sz="12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Overfished</a:t>
            </a:r>
          </a:p>
        </p:txBody>
      </p:sp>
      <p:sp>
        <p:nvSpPr>
          <p:cNvPr id="56" name="Rectangle 26" descr="Large grid"/>
          <p:cNvSpPr>
            <a:spLocks noChangeArrowheads="1"/>
          </p:cNvSpPr>
          <p:nvPr/>
        </p:nvSpPr>
        <p:spPr bwMode="auto">
          <a:xfrm>
            <a:off x="3065463" y="1831975"/>
            <a:ext cx="869950" cy="3097213"/>
          </a:xfrm>
          <a:prstGeom prst="rect">
            <a:avLst/>
          </a:prstGeom>
          <a:pattFill prst="lgGrid">
            <a:fgClr>
              <a:schemeClr val="tx1">
                <a:alpha val="28000"/>
              </a:schemeClr>
            </a:fgClr>
            <a:bgClr>
              <a:schemeClr val="bg1">
                <a:alpha val="28000"/>
              </a:schemeClr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AutoShape 27" descr="Large grid"/>
          <p:cNvSpPr>
            <a:spLocks noChangeArrowheads="1"/>
          </p:cNvSpPr>
          <p:nvPr/>
        </p:nvSpPr>
        <p:spPr bwMode="auto">
          <a:xfrm flipV="1">
            <a:off x="3927475" y="2205038"/>
            <a:ext cx="1220788" cy="2717800"/>
          </a:xfrm>
          <a:prstGeom prst="rtTriangle">
            <a:avLst/>
          </a:prstGeom>
          <a:pattFill prst="lgGrid">
            <a:fgClr>
              <a:schemeClr val="tx1">
                <a:alpha val="30000"/>
              </a:schemeClr>
            </a:fgClr>
            <a:bgClr>
              <a:schemeClr val="bg1">
                <a:alpha val="30000"/>
              </a:schemeClr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Rectangle 28" descr="Large grid"/>
          <p:cNvSpPr>
            <a:spLocks noChangeArrowheads="1"/>
          </p:cNvSpPr>
          <p:nvPr/>
        </p:nvSpPr>
        <p:spPr bwMode="auto">
          <a:xfrm>
            <a:off x="3924300" y="1844675"/>
            <a:ext cx="3384550" cy="360363"/>
          </a:xfrm>
          <a:prstGeom prst="rect">
            <a:avLst/>
          </a:prstGeom>
          <a:pattFill prst="lgGrid">
            <a:fgClr>
              <a:schemeClr val="tx1">
                <a:alpha val="30000"/>
              </a:schemeClr>
            </a:fgClr>
            <a:bgClr>
              <a:schemeClr val="bg1">
                <a:alpha val="30000"/>
              </a:schemeClr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Rectangle 29" descr="Large grid"/>
          <p:cNvSpPr>
            <a:spLocks noChangeArrowheads="1"/>
          </p:cNvSpPr>
          <p:nvPr/>
        </p:nvSpPr>
        <p:spPr bwMode="auto">
          <a:xfrm>
            <a:off x="176213" y="2133600"/>
            <a:ext cx="504825" cy="358775"/>
          </a:xfrm>
          <a:prstGeom prst="rect">
            <a:avLst/>
          </a:prstGeom>
          <a:pattFill prst="lgGrid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4183063" y="2592388"/>
            <a:ext cx="1152525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                     ?</a:t>
            </a:r>
          </a:p>
          <a:p>
            <a:pPr>
              <a:spcBef>
                <a:spcPct val="50000"/>
              </a:spcBef>
            </a:pPr>
            <a:r>
              <a:rPr lang="en-AU" sz="1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                  ? ? </a:t>
            </a:r>
          </a:p>
          <a:p>
            <a:pPr>
              <a:spcBef>
                <a:spcPct val="50000"/>
              </a:spcBef>
            </a:pPr>
            <a:r>
              <a:rPr lang="en-AU" sz="1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               ? ?</a:t>
            </a:r>
          </a:p>
          <a:p>
            <a:pPr>
              <a:spcBef>
                <a:spcPct val="50000"/>
              </a:spcBef>
            </a:pPr>
            <a:r>
              <a:rPr lang="en-AU" sz="1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           ? ?</a:t>
            </a:r>
          </a:p>
          <a:p>
            <a:pPr>
              <a:spcBef>
                <a:spcPct val="50000"/>
              </a:spcBef>
            </a:pPr>
            <a:r>
              <a:rPr lang="en-AU" sz="1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          ?</a:t>
            </a:r>
          </a:p>
          <a:p>
            <a:pPr>
              <a:spcBef>
                <a:spcPct val="50000"/>
              </a:spcBef>
            </a:pPr>
            <a:r>
              <a:rPr lang="en-AU" sz="1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      ?</a:t>
            </a:r>
          </a:p>
          <a:p>
            <a:pPr>
              <a:spcBef>
                <a:spcPct val="50000"/>
              </a:spcBef>
            </a:pPr>
            <a:r>
              <a:rPr lang="en-AU" sz="1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    ?</a:t>
            </a:r>
          </a:p>
          <a:p>
            <a:pPr>
              <a:spcBef>
                <a:spcPct val="50000"/>
              </a:spcBef>
            </a:pPr>
            <a:endParaRPr lang="en-AU" sz="1000">
              <a:effectLst/>
              <a:latin typeface="Arial" pitchFamily="-84" charset="0"/>
              <a:ea typeface="Geneva" pitchFamily="-84" charset="0"/>
              <a:cs typeface="Geneva" pitchFamily="-84" charset="0"/>
            </a:endParaRPr>
          </a:p>
        </p:txBody>
      </p:sp>
      <p:sp>
        <p:nvSpPr>
          <p:cNvPr id="61" name="Text Box 31"/>
          <p:cNvSpPr txBox="1">
            <a:spLocks noChangeArrowheads="1"/>
          </p:cNvSpPr>
          <p:nvPr/>
        </p:nvSpPr>
        <p:spPr bwMode="auto">
          <a:xfrm>
            <a:off x="176213" y="2565400"/>
            <a:ext cx="504825" cy="485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? ? ?</a:t>
            </a:r>
          </a:p>
          <a:p>
            <a:pPr>
              <a:spcBef>
                <a:spcPct val="50000"/>
              </a:spcBef>
            </a:pPr>
            <a:r>
              <a:rPr lang="en-AU" sz="10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? ? ?</a:t>
            </a:r>
          </a:p>
        </p:txBody>
      </p:sp>
      <p:sp>
        <p:nvSpPr>
          <p:cNvPr id="62" name="Text Box 32"/>
          <p:cNvSpPr txBox="1">
            <a:spLocks noChangeArrowheads="1"/>
          </p:cNvSpPr>
          <p:nvPr/>
        </p:nvSpPr>
        <p:spPr bwMode="auto">
          <a:xfrm>
            <a:off x="668338" y="2133600"/>
            <a:ext cx="10795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2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Overfishing</a:t>
            </a:r>
          </a:p>
          <a:p>
            <a:pPr>
              <a:spcBef>
                <a:spcPct val="50000"/>
              </a:spcBef>
            </a:pPr>
            <a:endParaRPr lang="en-AU" sz="800">
              <a:effectLst/>
              <a:latin typeface="Arial" pitchFamily="-84" charset="0"/>
              <a:ea typeface="Geneva" pitchFamily="-84" charset="0"/>
              <a:cs typeface="Geneva" pitchFamily="-84" charset="0"/>
            </a:endParaRPr>
          </a:p>
          <a:p>
            <a:pPr>
              <a:spcBef>
                <a:spcPct val="50000"/>
              </a:spcBef>
            </a:pPr>
            <a:r>
              <a:rPr lang="en-AU" sz="1200">
                <a:effectLst/>
                <a:latin typeface="Arial" pitchFamily="-84" charset="0"/>
                <a:ea typeface="Geneva" pitchFamily="-84" charset="0"/>
                <a:cs typeface="Geneva" pitchFamily="-84" charset="0"/>
              </a:rPr>
              <a:t>Potential overfishing</a:t>
            </a:r>
          </a:p>
        </p:txBody>
      </p:sp>
    </p:spTree>
    <p:extLst>
      <p:ext uri="{BB962C8B-B14F-4D97-AF65-F5344CB8AC3E}">
        <p14:creationId xmlns:p14="http://schemas.microsoft.com/office/powerpoint/2010/main" val="341296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Harvest Strategy - Background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 Harvest Strategy is required by:</a:t>
            </a:r>
          </a:p>
          <a:p>
            <a:pPr lvl="1"/>
            <a:r>
              <a:rPr lang="en-AU" dirty="0"/>
              <a:t>Strategic Assessments under EPBC Act</a:t>
            </a:r>
          </a:p>
          <a:p>
            <a:pPr lvl="1"/>
            <a:r>
              <a:rPr lang="en-AU" dirty="0"/>
              <a:t>Commonwealth Fisheries Harvest Strategy Policy</a:t>
            </a:r>
          </a:p>
          <a:p>
            <a:r>
              <a:rPr lang="en-US" dirty="0" smtClean="0"/>
              <a:t>A harvest strategy should:</a:t>
            </a:r>
          </a:p>
          <a:p>
            <a:pPr lvl="1"/>
            <a:r>
              <a:rPr lang="en-US" dirty="0" smtClean="0"/>
              <a:t>Be easy to understand</a:t>
            </a:r>
          </a:p>
          <a:p>
            <a:pPr lvl="1"/>
            <a:r>
              <a:rPr lang="en-US" dirty="0" smtClean="0"/>
              <a:t>Be unambiguous</a:t>
            </a:r>
          </a:p>
          <a:p>
            <a:pPr lvl="1"/>
            <a:r>
              <a:rPr lang="en-US" dirty="0" smtClean="0"/>
              <a:t>Make sense</a:t>
            </a:r>
          </a:p>
          <a:p>
            <a:pPr lvl="1"/>
            <a:r>
              <a:rPr lang="en-US" dirty="0" smtClean="0"/>
              <a:t>Be precautionary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Harvest Strategy - Background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AU" dirty="0" smtClean="0"/>
              <a:t>Six Key Elements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AU" dirty="0" smtClean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AU" sz="2400" u="sng" dirty="0" smtClean="0"/>
              <a:t>Objective(s)</a:t>
            </a:r>
            <a:r>
              <a:rPr lang="en-AU" sz="2400" dirty="0" smtClean="0"/>
              <a:t> – what you are trying to achieve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AU" sz="2400" u="sng" dirty="0" smtClean="0"/>
              <a:t>Reference Points</a:t>
            </a:r>
            <a:r>
              <a:rPr lang="en-AU" sz="2400" dirty="0" smtClean="0"/>
              <a:t> – benchmarks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AU" sz="2400" u="sng" dirty="0" smtClean="0"/>
              <a:t>Indicator(s)</a:t>
            </a:r>
            <a:r>
              <a:rPr lang="en-AU" sz="2400" dirty="0" smtClean="0"/>
              <a:t> – what you measure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AU" sz="2400" u="sng" dirty="0" smtClean="0"/>
              <a:t>Performance measure(s)</a:t>
            </a:r>
            <a:r>
              <a:rPr lang="en-AU" sz="2400" dirty="0" smtClean="0"/>
              <a:t> – how you are tracking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AU" sz="2400" u="sng" dirty="0" smtClean="0"/>
              <a:t>Control Rules</a:t>
            </a:r>
            <a:r>
              <a:rPr lang="en-AU" sz="2400" dirty="0" smtClean="0"/>
              <a:t> – how you will react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AU" sz="2400" u="sng" dirty="0" smtClean="0"/>
              <a:t>Meta Rules</a:t>
            </a:r>
            <a:r>
              <a:rPr lang="en-AU" sz="2400" dirty="0" smtClean="0"/>
              <a:t> (Exceptional Circumstances) – for when the unusual happens</a:t>
            </a:r>
            <a:endParaRPr lang="en-US" sz="2000" dirty="0" smtClean="0"/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Harvest Strategy - Definitions</a:t>
            </a:r>
            <a:endParaRPr lang="en-AU" dirty="0"/>
          </a:p>
        </p:txBody>
      </p:sp>
      <p:graphicFrame>
        <p:nvGraphicFramePr>
          <p:cNvPr id="7373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862471" y="1935163"/>
          <a:ext cx="7419058" cy="438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8" r:id="rId3" imgW="8549280" imgH="5057280" progId="">
                  <p:embed/>
                </p:oleObj>
              </mc:Choice>
              <mc:Fallback>
                <p:oleObj r:id="rId3" imgW="8549280" imgH="505728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471" y="1935163"/>
                        <a:ext cx="7419058" cy="438943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969696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fishery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120000"/>
              </a:lnSpc>
              <a:buFontTx/>
              <a:buAutoNum type="arabicPeriod"/>
            </a:pPr>
            <a:r>
              <a:rPr lang="en-AU" sz="2400" u="sng" dirty="0" smtClean="0"/>
              <a:t>Objective</a:t>
            </a:r>
            <a:r>
              <a:rPr lang="en-AU" sz="2400" dirty="0" smtClean="0"/>
              <a:t>: Keep fishery sustainable and profitable </a:t>
            </a:r>
          </a:p>
          <a:p>
            <a:pPr marL="609600" indent="-609600">
              <a:lnSpc>
                <a:spcPct val="120000"/>
              </a:lnSpc>
              <a:buFontTx/>
              <a:buAutoNum type="arabicPeriod"/>
            </a:pPr>
            <a:r>
              <a:rPr lang="en-AU" sz="2400" u="sng" dirty="0" smtClean="0"/>
              <a:t>Reference Point:</a:t>
            </a:r>
            <a:r>
              <a:rPr lang="en-AU" sz="2400" dirty="0" smtClean="0"/>
              <a:t> Fishing mortality &lt;= a target</a:t>
            </a:r>
          </a:p>
          <a:p>
            <a:pPr marL="609600" indent="-609600">
              <a:lnSpc>
                <a:spcPct val="120000"/>
              </a:lnSpc>
              <a:buFontTx/>
              <a:buAutoNum type="arabicPeriod"/>
            </a:pPr>
            <a:r>
              <a:rPr lang="en-AU" sz="2400" u="sng" dirty="0" smtClean="0"/>
              <a:t>Indicator:</a:t>
            </a:r>
            <a:r>
              <a:rPr lang="en-AU" sz="2400" dirty="0" smtClean="0"/>
              <a:t> Current level of fishing mortality </a:t>
            </a:r>
          </a:p>
          <a:p>
            <a:pPr marL="609600" indent="-609600">
              <a:lnSpc>
                <a:spcPct val="120000"/>
              </a:lnSpc>
              <a:buFontTx/>
              <a:buAutoNum type="arabicPeriod"/>
            </a:pPr>
            <a:r>
              <a:rPr lang="en-AU" sz="2400" u="sng" dirty="0" smtClean="0"/>
              <a:t>Performance measure: </a:t>
            </a:r>
            <a:r>
              <a:rPr lang="en-AU" sz="2400" dirty="0" smtClean="0"/>
              <a:t> How close to target</a:t>
            </a:r>
          </a:p>
          <a:p>
            <a:pPr marL="609600" indent="-609600">
              <a:lnSpc>
                <a:spcPct val="120000"/>
              </a:lnSpc>
              <a:buFontTx/>
              <a:buAutoNum type="arabicPeriod"/>
            </a:pPr>
            <a:r>
              <a:rPr lang="en-AU" sz="2400" u="sng" dirty="0" smtClean="0"/>
              <a:t>Decision Rule:</a:t>
            </a:r>
            <a:r>
              <a:rPr lang="en-AU" sz="2400" dirty="0" smtClean="0"/>
              <a:t> Increase/decrease catch</a:t>
            </a:r>
          </a:p>
          <a:p>
            <a:pPr marL="609600" indent="-609600">
              <a:lnSpc>
                <a:spcPct val="120000"/>
              </a:lnSpc>
              <a:buFontTx/>
              <a:buAutoNum type="arabicPeriod"/>
            </a:pPr>
            <a:r>
              <a:rPr lang="en-AU" sz="2400" u="sng" dirty="0" smtClean="0"/>
              <a:t>Meta Rule;</a:t>
            </a:r>
            <a:r>
              <a:rPr lang="en-AU" sz="2400" dirty="0" smtClean="0"/>
              <a:t> e.g. If bad signs in other indicators then further reduce the catch</a:t>
            </a:r>
            <a:endParaRPr lang="en-US" sz="2400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some terms - defaults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i="1" dirty="0" smtClean="0"/>
              <a:t>Exploitation rate</a:t>
            </a:r>
            <a:r>
              <a:rPr lang="en-US" sz="2400" dirty="0" smtClean="0"/>
              <a:t> is the fraction of the available stock that is caught (=C/B)</a:t>
            </a:r>
          </a:p>
          <a:p>
            <a:r>
              <a:rPr lang="en-US" sz="2400" i="1" dirty="0" smtClean="0"/>
              <a:t>Fishing mortality rate</a:t>
            </a:r>
            <a:r>
              <a:rPr lang="en-US" sz="2400" dirty="0" smtClean="0"/>
              <a:t> (F) is a particular form of an exploitation rate</a:t>
            </a:r>
          </a:p>
          <a:p>
            <a:r>
              <a:rPr lang="en-US" sz="2400" i="1" dirty="0" smtClean="0"/>
              <a:t>Biomass</a:t>
            </a:r>
            <a:r>
              <a:rPr lang="en-US" sz="2400" dirty="0" smtClean="0"/>
              <a:t> (B) is the total weight of fish (usually of </a:t>
            </a:r>
            <a:r>
              <a:rPr lang="en-US" sz="2400" dirty="0" err="1" smtClean="0"/>
              <a:t>spawners</a:t>
            </a:r>
            <a:r>
              <a:rPr lang="en-US" sz="2400" dirty="0" smtClean="0"/>
              <a:t> but has to be defined)</a:t>
            </a:r>
          </a:p>
          <a:p>
            <a:r>
              <a:rPr lang="en-US" sz="2400" i="1" dirty="0" smtClean="0"/>
              <a:t>Limit reference point</a:t>
            </a:r>
            <a:r>
              <a:rPr lang="en-US" sz="2400" dirty="0" smtClean="0"/>
              <a:t> (F</a:t>
            </a:r>
            <a:r>
              <a:rPr lang="en-US" sz="2400" baseline="-25000" dirty="0" smtClean="0"/>
              <a:t>LIM</a:t>
            </a:r>
            <a:r>
              <a:rPr lang="en-US" sz="2400" dirty="0" smtClean="0"/>
              <a:t> or B</a:t>
            </a:r>
            <a:r>
              <a:rPr lang="en-US" sz="2400" baseline="-25000" dirty="0" smtClean="0"/>
              <a:t>LIM</a:t>
            </a:r>
            <a:r>
              <a:rPr lang="en-US" sz="2400" dirty="0" smtClean="0"/>
              <a:t>) is an exploitation rate or biomass to be avoided </a:t>
            </a:r>
          </a:p>
          <a:p>
            <a:r>
              <a:rPr lang="en-US" sz="2400" i="1" dirty="0" smtClean="0"/>
              <a:t>Target reference point</a:t>
            </a:r>
            <a:r>
              <a:rPr lang="en-US" sz="2400" dirty="0" smtClean="0"/>
              <a:t> (F</a:t>
            </a:r>
            <a:r>
              <a:rPr lang="en-US" sz="2400" baseline="-25000" dirty="0" smtClean="0"/>
              <a:t>TARG</a:t>
            </a:r>
            <a:r>
              <a:rPr lang="en-US" sz="2400" dirty="0" smtClean="0"/>
              <a:t> or B</a:t>
            </a:r>
            <a:r>
              <a:rPr lang="en-US" sz="2400" baseline="-25000" dirty="0" smtClean="0"/>
              <a:t>TARG</a:t>
            </a:r>
            <a:r>
              <a:rPr lang="en-US" sz="2400" dirty="0" smtClean="0"/>
              <a:t>) is an exploitation rate or biomass to be aimed for 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some terms - defaults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 reference point</a:t>
            </a:r>
          </a:p>
          <a:p>
            <a:pPr lvl="1"/>
            <a:r>
              <a:rPr lang="en-US" dirty="0" smtClean="0"/>
              <a:t>To be avoided</a:t>
            </a:r>
          </a:p>
          <a:p>
            <a:pPr lvl="1"/>
            <a:r>
              <a:rPr lang="en-US" dirty="0" smtClean="0"/>
              <a:t>B</a:t>
            </a:r>
            <a:r>
              <a:rPr lang="en-US" baseline="-25000" dirty="0" smtClean="0"/>
              <a:t>LIM</a:t>
            </a:r>
            <a:r>
              <a:rPr lang="en-US" i="1" dirty="0" smtClean="0"/>
              <a:t> </a:t>
            </a:r>
            <a:r>
              <a:rPr lang="en-US" dirty="0" smtClean="0"/>
              <a:t>= 20% original biomass</a:t>
            </a:r>
          </a:p>
          <a:p>
            <a:pPr lvl="1"/>
            <a:r>
              <a:rPr lang="en-US" dirty="0" smtClean="0"/>
              <a:t>May be higher for important food chain </a:t>
            </a:r>
            <a:r>
              <a:rPr lang="en-US" dirty="0" err="1" smtClean="0"/>
              <a:t>spp</a:t>
            </a:r>
            <a:endParaRPr lang="en-US" dirty="0" smtClean="0"/>
          </a:p>
          <a:p>
            <a:pPr lvl="1"/>
            <a:r>
              <a:rPr lang="en-US" dirty="0" smtClean="0"/>
              <a:t>F</a:t>
            </a:r>
            <a:r>
              <a:rPr lang="en-US" baseline="-25000" dirty="0" smtClean="0"/>
              <a:t>LIM </a:t>
            </a:r>
            <a:r>
              <a:rPr lang="en-US" dirty="0" smtClean="0"/>
              <a:t>= High effort level that will reduce biomass beyond 20% original biomass</a:t>
            </a:r>
          </a:p>
          <a:p>
            <a:r>
              <a:rPr lang="en-US" dirty="0" smtClean="0"/>
              <a:t>Target Reference Point</a:t>
            </a:r>
          </a:p>
          <a:p>
            <a:pPr lvl="1"/>
            <a:r>
              <a:rPr lang="en-US" dirty="0" smtClean="0"/>
              <a:t>B</a:t>
            </a:r>
            <a:r>
              <a:rPr lang="en-US" baseline="-25000" dirty="0" smtClean="0"/>
              <a:t>TARG</a:t>
            </a:r>
            <a:r>
              <a:rPr lang="en-US" dirty="0" smtClean="0"/>
              <a:t> = 48% original biomass is an F</a:t>
            </a:r>
            <a:r>
              <a:rPr lang="en-US" baseline="-25000" dirty="0" smtClean="0"/>
              <a:t>TARG</a:t>
            </a:r>
            <a:r>
              <a:rPr lang="en-US" dirty="0" smtClean="0"/>
              <a:t> exploitation rate or biomass to be aimed for 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some terms - defaults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Target Reference Point</a:t>
            </a:r>
          </a:p>
          <a:p>
            <a:pPr lvl="1"/>
            <a:r>
              <a:rPr lang="en-US" dirty="0" smtClean="0"/>
              <a:t>Biomass above B</a:t>
            </a:r>
            <a:r>
              <a:rPr lang="en-US" baseline="-25000" dirty="0" smtClean="0"/>
              <a:t>MSY</a:t>
            </a:r>
            <a:r>
              <a:rPr lang="en-US" dirty="0" smtClean="0"/>
              <a:t> (Default B</a:t>
            </a:r>
            <a:r>
              <a:rPr lang="en-US" baseline="-25000" dirty="0" smtClean="0"/>
              <a:t>MSY </a:t>
            </a:r>
            <a:r>
              <a:rPr lang="en-US" dirty="0" smtClean="0"/>
              <a:t>= 40%)</a:t>
            </a:r>
          </a:p>
          <a:p>
            <a:pPr lvl="1"/>
            <a:r>
              <a:rPr lang="en-US" dirty="0" smtClean="0"/>
              <a:t>B</a:t>
            </a:r>
            <a:r>
              <a:rPr lang="en-US" baseline="-25000" dirty="0" smtClean="0"/>
              <a:t>TARG</a:t>
            </a:r>
            <a:r>
              <a:rPr lang="en-US" dirty="0" smtClean="0"/>
              <a:t> = 48% original biomass (1.2 x B</a:t>
            </a:r>
            <a:r>
              <a:rPr lang="en-US" baseline="-25000" dirty="0" smtClean="0"/>
              <a:t>MSY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</a:t>
            </a:r>
            <a:r>
              <a:rPr lang="en-US" baseline="-25000" dirty="0" smtClean="0"/>
              <a:t>TARG</a:t>
            </a:r>
            <a:r>
              <a:rPr lang="en-US" dirty="0" smtClean="0"/>
              <a:t> exploitation rate that reduces biomass to 48% original biomass</a:t>
            </a:r>
          </a:p>
          <a:p>
            <a:pPr lvl="1"/>
            <a:r>
              <a:rPr lang="en-US" dirty="0" smtClean="0"/>
              <a:t>Only have biomass estimates from Tier 1 or 2 assessments</a:t>
            </a:r>
          </a:p>
          <a:p>
            <a:pPr lvl="1"/>
            <a:r>
              <a:rPr lang="en-US" dirty="0" smtClean="0"/>
              <a:t> Proxies need to be developed for species without formal assessments.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Harvest strategy - components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052638" y="2709863"/>
            <a:ext cx="847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effectLst/>
                <a:latin typeface="Arial" pitchFamily="-84" charset="0"/>
              </a:rPr>
              <a:t>Catch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916238" y="3141663"/>
            <a:ext cx="9350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effectLst/>
                <a:latin typeface="Arial" pitchFamily="-84" charset="0"/>
              </a:rPr>
              <a:t>Fish Stock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580063" y="3070225"/>
            <a:ext cx="1512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effectLst/>
                <a:latin typeface="Arial" pitchFamily="-84" charset="0"/>
              </a:rPr>
              <a:t>Monitoring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229350" y="4149725"/>
            <a:ext cx="1655763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b="0">
                <a:effectLst/>
                <a:latin typeface="Arial" pitchFamily="-84" charset="0"/>
              </a:rPr>
              <a:t>Stock </a:t>
            </a:r>
            <a:r>
              <a:rPr lang="en-US" sz="2000" b="0">
                <a:effectLst/>
                <a:latin typeface="Arial" pitchFamily="-84" charset="0"/>
              </a:rPr>
              <a:t>assessment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21063" y="5878513"/>
            <a:ext cx="18002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effectLst/>
                <a:latin typeface="Arial" pitchFamily="-84" charset="0"/>
              </a:rPr>
              <a:t>Management response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229350" y="5373688"/>
            <a:ext cx="1225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effectLst/>
                <a:latin typeface="Arial" pitchFamily="-84" charset="0"/>
              </a:rPr>
              <a:t>Decision</a:t>
            </a:r>
            <a:r>
              <a:rPr lang="en-US" sz="1800" b="0">
                <a:effectLst/>
                <a:latin typeface="Arial" pitchFamily="-84" charset="0"/>
              </a:rPr>
              <a:t> </a:t>
            </a:r>
            <a:r>
              <a:rPr lang="en-US" sz="2000" b="0">
                <a:effectLst/>
                <a:latin typeface="Arial" pitchFamily="-84" charset="0"/>
              </a:rPr>
              <a:t>rule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052638" y="4581525"/>
            <a:ext cx="1152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effectLst/>
                <a:latin typeface="Arial" pitchFamily="-84" charset="0"/>
              </a:rPr>
              <a:t>Fishery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95288" y="1916113"/>
            <a:ext cx="66976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800" b="0" dirty="0">
                <a:latin typeface="Arial" pitchFamily="-84" charset="0"/>
              </a:rPr>
              <a:t>Fisheries</a:t>
            </a:r>
            <a:r>
              <a:rPr lang="en-US" sz="28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-84" charset="0"/>
              </a:rPr>
              <a:t> </a:t>
            </a:r>
            <a:r>
              <a:rPr lang="en-US" sz="2800" b="0" dirty="0">
                <a:latin typeface="Arial" pitchFamily="-84" charset="0"/>
              </a:rPr>
              <a:t>adaptive management cycle</a:t>
            </a:r>
          </a:p>
        </p:txBody>
      </p:sp>
      <p:cxnSp>
        <p:nvCxnSpPr>
          <p:cNvPr id="12" name="AutoShape 11"/>
          <p:cNvCxnSpPr>
            <a:cxnSpLocks noChangeShapeType="1"/>
            <a:endCxn id="7" idx="0"/>
          </p:cNvCxnSpPr>
          <p:nvPr/>
        </p:nvCxnSpPr>
        <p:spPr bwMode="auto">
          <a:xfrm>
            <a:off x="6337300" y="3646488"/>
            <a:ext cx="720725" cy="503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" name="AutoShape 12"/>
          <p:cNvCxnSpPr>
            <a:cxnSpLocks noChangeShapeType="1"/>
            <a:stCxn id="10" idx="0"/>
            <a:endCxn id="5" idx="2"/>
          </p:cNvCxnSpPr>
          <p:nvPr/>
        </p:nvCxnSpPr>
        <p:spPr bwMode="auto">
          <a:xfrm flipV="1">
            <a:off x="2628900" y="3843338"/>
            <a:ext cx="755650" cy="7381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" name="AutoShape 13"/>
          <p:cNvCxnSpPr>
            <a:cxnSpLocks noChangeShapeType="1"/>
            <a:endCxn id="9" idx="0"/>
          </p:cNvCxnSpPr>
          <p:nvPr/>
        </p:nvCxnSpPr>
        <p:spPr bwMode="auto">
          <a:xfrm flipH="1">
            <a:off x="6842125" y="4870450"/>
            <a:ext cx="250825" cy="5032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" name="AutoShape 14"/>
          <p:cNvCxnSpPr>
            <a:cxnSpLocks noChangeShapeType="1"/>
            <a:stCxn id="9" idx="1"/>
          </p:cNvCxnSpPr>
          <p:nvPr/>
        </p:nvCxnSpPr>
        <p:spPr bwMode="auto">
          <a:xfrm flipH="1">
            <a:off x="5148263" y="5724525"/>
            <a:ext cx="1081087" cy="298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6" name="Line 17"/>
          <p:cNvSpPr>
            <a:spLocks noChangeShapeType="1"/>
          </p:cNvSpPr>
          <p:nvPr/>
        </p:nvSpPr>
        <p:spPr bwMode="auto">
          <a:xfrm flipH="1" flipV="1">
            <a:off x="2484438" y="3070225"/>
            <a:ext cx="360362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7" name="AutoShape 19"/>
          <p:cNvCxnSpPr>
            <a:cxnSpLocks noChangeShapeType="1"/>
            <a:stCxn id="5" idx="3"/>
          </p:cNvCxnSpPr>
          <p:nvPr/>
        </p:nvCxnSpPr>
        <p:spPr bwMode="auto">
          <a:xfrm flipV="1">
            <a:off x="3851275" y="3357563"/>
            <a:ext cx="1585913" cy="134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8" name="AutoShape 20"/>
          <p:cNvCxnSpPr>
            <a:cxnSpLocks noChangeShapeType="1"/>
            <a:endCxn id="10" idx="2"/>
          </p:cNvCxnSpPr>
          <p:nvPr/>
        </p:nvCxnSpPr>
        <p:spPr bwMode="auto">
          <a:xfrm flipH="1" flipV="1">
            <a:off x="2628900" y="4978400"/>
            <a:ext cx="719138" cy="1260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5076825" y="2636838"/>
            <a:ext cx="3024188" cy="3816350"/>
          </a:xfrm>
          <a:prstGeom prst="ellipse">
            <a:avLst/>
          </a:prstGeom>
          <a:solidFill>
            <a:schemeClr val="accent1">
              <a:alpha val="60001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2096</TotalTime>
  <Words>485</Words>
  <Application>Microsoft Office PowerPoint</Application>
  <PresentationFormat>On-screen Show (4:3)</PresentationFormat>
  <Paragraphs>125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Harvest Strategies</vt:lpstr>
      <vt:lpstr>Harvest Strategy - Background</vt:lpstr>
      <vt:lpstr>Harvest Strategy - Background</vt:lpstr>
      <vt:lpstr>Harvest Strategy - Definitions</vt:lpstr>
      <vt:lpstr>Example - fishery</vt:lpstr>
      <vt:lpstr>Defining some terms - defaults</vt:lpstr>
      <vt:lpstr>Defining some terms - defaults</vt:lpstr>
      <vt:lpstr>Defining some terms - defaults</vt:lpstr>
      <vt:lpstr>Harvest strategy - components</vt:lpstr>
      <vt:lpstr>Harvest strategy - components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EG TAFE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egtafe</dc:creator>
  <cp:lastModifiedBy>External</cp:lastModifiedBy>
  <cp:revision>104</cp:revision>
  <dcterms:created xsi:type="dcterms:W3CDTF">2013-01-30T23:05:05Z</dcterms:created>
  <dcterms:modified xsi:type="dcterms:W3CDTF">2016-03-30T22:11:51Z</dcterms:modified>
</cp:coreProperties>
</file>